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64" r:id="rId5"/>
    <p:sldId id="265" r:id="rId6"/>
    <p:sldId id="266" r:id="rId7"/>
    <p:sldId id="267" r:id="rId8"/>
    <p:sldId id="268" r:id="rId9"/>
    <p:sldId id="269" r:id="rId10"/>
    <p:sldId id="270" r:id="rId11"/>
    <p:sldId id="271" r:id="rId12"/>
    <p:sldId id="272" r:id="rId13"/>
    <p:sldId id="260" r:id="rId14"/>
    <p:sldId id="261" r:id="rId15"/>
    <p:sldId id="262" r:id="rId16"/>
    <p:sldId id="263"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2" autoAdjust="0"/>
    <p:restoredTop sz="94660"/>
  </p:normalViewPr>
  <p:slideViewPr>
    <p:cSldViewPr snapToGrid="0">
      <p:cViewPr>
        <p:scale>
          <a:sx n="100" d="100"/>
          <a:sy n="100" d="100"/>
        </p:scale>
        <p:origin x="25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 varshini" userId="ae05220e28c2bc86" providerId="LiveId" clId="{047112EA-B673-4DBA-B1FA-85C9E3F3BFD3}"/>
    <pc:docChg chg="delSld">
      <pc:chgData name="jaya varshini" userId="ae05220e28c2bc86" providerId="LiveId" clId="{047112EA-B673-4DBA-B1FA-85C9E3F3BFD3}" dt="2024-04-29T00:52:06.874" v="0" actId="2696"/>
      <pc:docMkLst>
        <pc:docMk/>
      </pc:docMkLst>
      <pc:sldChg chg="del">
        <pc:chgData name="jaya varshini" userId="ae05220e28c2bc86" providerId="LiveId" clId="{047112EA-B673-4DBA-B1FA-85C9E3F3BFD3}" dt="2024-04-29T00:52:06.874" v="0" actId="2696"/>
        <pc:sldMkLst>
          <pc:docMk/>
          <pc:sldMk cId="3860547417" sldId="291"/>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1" Type="http://schemas.openxmlformats.org/officeDocument/2006/relationships/hyperlink" Target="https://data.lacity.org/Public-Safety/Crime-Data-from-2020-to-Present/2nrs-mtv8"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ata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1" Type="http://schemas.openxmlformats.org/officeDocument/2006/relationships/hyperlink" Target="https://data.lacity.org/Public-Safety/Crime-Data-from-2020-to-Present/2nrs-mtv8"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8DDB98C-7B87-4340-A9A6-F68BAE8FE5C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CA9E1E6-E8CB-44AC-99A4-B47A83925062}">
      <dgm:prSet/>
      <dgm:spPr/>
      <dgm:t>
        <a:bodyPr/>
        <a:lstStyle/>
        <a:p>
          <a:r>
            <a:rPr lang="en-US"/>
            <a:t>Age (x-axis) vs Cost (y-axis) </a:t>
          </a:r>
        </a:p>
      </dgm:t>
    </dgm:pt>
    <dgm:pt modelId="{B440E41B-5C19-4984-859B-F29EFAD44802}" type="parTrans" cxnId="{AD780E32-268F-46A8-B7AE-148E411378F9}">
      <dgm:prSet/>
      <dgm:spPr/>
      <dgm:t>
        <a:bodyPr/>
        <a:lstStyle/>
        <a:p>
          <a:endParaRPr lang="en-US"/>
        </a:p>
      </dgm:t>
    </dgm:pt>
    <dgm:pt modelId="{60894528-3EB3-4618-9DE2-F1C226C8D3A7}" type="sibTrans" cxnId="{AD780E32-268F-46A8-B7AE-148E411378F9}">
      <dgm:prSet/>
      <dgm:spPr/>
      <dgm:t>
        <a:bodyPr/>
        <a:lstStyle/>
        <a:p>
          <a:endParaRPr lang="en-US"/>
        </a:p>
      </dgm:t>
    </dgm:pt>
    <dgm:pt modelId="{7741180A-4CEE-4443-AB58-BFDECA8F597E}">
      <dgm:prSet/>
      <dgm:spPr/>
      <dgm:t>
        <a:bodyPr/>
        <a:lstStyle/>
        <a:p>
          <a:r>
            <a:rPr lang="en-US"/>
            <a:t>In this graph X- Axis represents the Age and Y-axis represents the Cost .</a:t>
          </a:r>
        </a:p>
      </dgm:t>
    </dgm:pt>
    <dgm:pt modelId="{DDCD49D5-111E-4568-81BB-6E614D3AA207}" type="parTrans" cxnId="{A6575FF7-A0AC-40EC-A534-4A85ADE592B0}">
      <dgm:prSet/>
      <dgm:spPr/>
      <dgm:t>
        <a:bodyPr/>
        <a:lstStyle/>
        <a:p>
          <a:endParaRPr lang="en-US"/>
        </a:p>
      </dgm:t>
    </dgm:pt>
    <dgm:pt modelId="{08CF7871-9F10-4538-98A3-316F33A5D45C}" type="sibTrans" cxnId="{A6575FF7-A0AC-40EC-A534-4A85ADE592B0}">
      <dgm:prSet/>
      <dgm:spPr/>
      <dgm:t>
        <a:bodyPr/>
        <a:lstStyle/>
        <a:p>
          <a:endParaRPr lang="en-US"/>
        </a:p>
      </dgm:t>
    </dgm:pt>
    <dgm:pt modelId="{A1F3109E-49A1-4A70-B4F2-D87B81327527}">
      <dgm:prSet/>
      <dgm:spPr/>
      <dgm:t>
        <a:bodyPr/>
        <a:lstStyle/>
        <a:p>
          <a:r>
            <a:rPr lang="en-US"/>
            <a:t>We can infer that the People who are not active , end up spending more amount of money for their health related issues and  people  who are active  and healthy need not spend more money. </a:t>
          </a:r>
        </a:p>
      </dgm:t>
    </dgm:pt>
    <dgm:pt modelId="{8447B50F-DF20-4BE9-B3E4-B4D0990C77E4}" type="parTrans" cxnId="{3FF99304-7AF1-440A-AD23-CE132D69413D}">
      <dgm:prSet/>
      <dgm:spPr/>
      <dgm:t>
        <a:bodyPr/>
        <a:lstStyle/>
        <a:p>
          <a:endParaRPr lang="en-US"/>
        </a:p>
      </dgm:t>
    </dgm:pt>
    <dgm:pt modelId="{2A924845-C1AE-438F-A975-900002EC1790}" type="sibTrans" cxnId="{3FF99304-7AF1-440A-AD23-CE132D69413D}">
      <dgm:prSet/>
      <dgm:spPr/>
      <dgm:t>
        <a:bodyPr/>
        <a:lstStyle/>
        <a:p>
          <a:endParaRPr lang="en-US"/>
        </a:p>
      </dgm:t>
    </dgm:pt>
    <dgm:pt modelId="{9590C254-1461-42E5-A9E8-4FC29D84D785}" type="pres">
      <dgm:prSet presAssocID="{68DDB98C-7B87-4340-A9A6-F68BAE8FE5CF}" presName="vert0" presStyleCnt="0">
        <dgm:presLayoutVars>
          <dgm:dir/>
          <dgm:animOne val="branch"/>
          <dgm:animLvl val="lvl"/>
        </dgm:presLayoutVars>
      </dgm:prSet>
      <dgm:spPr/>
    </dgm:pt>
    <dgm:pt modelId="{59A090A8-C9C8-42EC-A1BE-5A9EB7AAF1DF}" type="pres">
      <dgm:prSet presAssocID="{FCA9E1E6-E8CB-44AC-99A4-B47A83925062}" presName="thickLine" presStyleLbl="alignNode1" presStyleIdx="0" presStyleCnt="3"/>
      <dgm:spPr/>
    </dgm:pt>
    <dgm:pt modelId="{97AF8FC7-8CF6-4D6B-A6A2-9CD97E4AD876}" type="pres">
      <dgm:prSet presAssocID="{FCA9E1E6-E8CB-44AC-99A4-B47A83925062}" presName="horz1" presStyleCnt="0"/>
      <dgm:spPr/>
    </dgm:pt>
    <dgm:pt modelId="{43CE6943-8530-4AD6-B8C6-ED1A0A775243}" type="pres">
      <dgm:prSet presAssocID="{FCA9E1E6-E8CB-44AC-99A4-B47A83925062}" presName="tx1" presStyleLbl="revTx" presStyleIdx="0" presStyleCnt="3"/>
      <dgm:spPr/>
    </dgm:pt>
    <dgm:pt modelId="{16FACA3A-C4A7-4137-BF62-B405F372E553}" type="pres">
      <dgm:prSet presAssocID="{FCA9E1E6-E8CB-44AC-99A4-B47A83925062}" presName="vert1" presStyleCnt="0"/>
      <dgm:spPr/>
    </dgm:pt>
    <dgm:pt modelId="{B51E83C6-209B-4C5B-8D05-A76415C81272}" type="pres">
      <dgm:prSet presAssocID="{7741180A-4CEE-4443-AB58-BFDECA8F597E}" presName="thickLine" presStyleLbl="alignNode1" presStyleIdx="1" presStyleCnt="3"/>
      <dgm:spPr/>
    </dgm:pt>
    <dgm:pt modelId="{A7A96025-5AA7-4558-A83B-5A6238A130A3}" type="pres">
      <dgm:prSet presAssocID="{7741180A-4CEE-4443-AB58-BFDECA8F597E}" presName="horz1" presStyleCnt="0"/>
      <dgm:spPr/>
    </dgm:pt>
    <dgm:pt modelId="{B94B6CA3-925D-4EC7-A910-C3A19FF3F0CB}" type="pres">
      <dgm:prSet presAssocID="{7741180A-4CEE-4443-AB58-BFDECA8F597E}" presName="tx1" presStyleLbl="revTx" presStyleIdx="1" presStyleCnt="3"/>
      <dgm:spPr/>
    </dgm:pt>
    <dgm:pt modelId="{4C7409DA-594B-4D5A-B729-D9A4008372C3}" type="pres">
      <dgm:prSet presAssocID="{7741180A-4CEE-4443-AB58-BFDECA8F597E}" presName="vert1" presStyleCnt="0"/>
      <dgm:spPr/>
    </dgm:pt>
    <dgm:pt modelId="{7D0C6F50-69FC-421E-9AD1-7E089434370E}" type="pres">
      <dgm:prSet presAssocID="{A1F3109E-49A1-4A70-B4F2-D87B81327527}" presName="thickLine" presStyleLbl="alignNode1" presStyleIdx="2" presStyleCnt="3"/>
      <dgm:spPr/>
    </dgm:pt>
    <dgm:pt modelId="{4810A093-EEF0-4B09-93F5-2267FD1710F3}" type="pres">
      <dgm:prSet presAssocID="{A1F3109E-49A1-4A70-B4F2-D87B81327527}" presName="horz1" presStyleCnt="0"/>
      <dgm:spPr/>
    </dgm:pt>
    <dgm:pt modelId="{6E698F87-0CF3-4CEF-AEF7-3D4EBFEED4D5}" type="pres">
      <dgm:prSet presAssocID="{A1F3109E-49A1-4A70-B4F2-D87B81327527}" presName="tx1" presStyleLbl="revTx" presStyleIdx="2" presStyleCnt="3"/>
      <dgm:spPr/>
    </dgm:pt>
    <dgm:pt modelId="{D168C214-CD67-4BEF-B75A-A5C1BB47EC33}" type="pres">
      <dgm:prSet presAssocID="{A1F3109E-49A1-4A70-B4F2-D87B81327527}" presName="vert1" presStyleCnt="0"/>
      <dgm:spPr/>
    </dgm:pt>
  </dgm:ptLst>
  <dgm:cxnLst>
    <dgm:cxn modelId="{3FF99304-7AF1-440A-AD23-CE132D69413D}" srcId="{68DDB98C-7B87-4340-A9A6-F68BAE8FE5CF}" destId="{A1F3109E-49A1-4A70-B4F2-D87B81327527}" srcOrd="2" destOrd="0" parTransId="{8447B50F-DF20-4BE9-B3E4-B4D0990C77E4}" sibTransId="{2A924845-C1AE-438F-A975-900002EC1790}"/>
    <dgm:cxn modelId="{AD780E32-268F-46A8-B7AE-148E411378F9}" srcId="{68DDB98C-7B87-4340-A9A6-F68BAE8FE5CF}" destId="{FCA9E1E6-E8CB-44AC-99A4-B47A83925062}" srcOrd="0" destOrd="0" parTransId="{B440E41B-5C19-4984-859B-F29EFAD44802}" sibTransId="{60894528-3EB3-4618-9DE2-F1C226C8D3A7}"/>
    <dgm:cxn modelId="{8CD6C0C9-F24D-402E-A0C6-347831ED8693}" type="presOf" srcId="{A1F3109E-49A1-4A70-B4F2-D87B81327527}" destId="{6E698F87-0CF3-4CEF-AEF7-3D4EBFEED4D5}" srcOrd="0" destOrd="0" presId="urn:microsoft.com/office/officeart/2008/layout/LinedList"/>
    <dgm:cxn modelId="{E6989BCD-B633-419B-B7E2-19453D077DA7}" type="presOf" srcId="{68DDB98C-7B87-4340-A9A6-F68BAE8FE5CF}" destId="{9590C254-1461-42E5-A9E8-4FC29D84D785}" srcOrd="0" destOrd="0" presId="urn:microsoft.com/office/officeart/2008/layout/LinedList"/>
    <dgm:cxn modelId="{48454BD3-28D1-46DB-8BF1-500ACE82C73B}" type="presOf" srcId="{7741180A-4CEE-4443-AB58-BFDECA8F597E}" destId="{B94B6CA3-925D-4EC7-A910-C3A19FF3F0CB}" srcOrd="0" destOrd="0" presId="urn:microsoft.com/office/officeart/2008/layout/LinedList"/>
    <dgm:cxn modelId="{D785C0E1-FBE9-4497-BCB9-0D75598D09FA}" type="presOf" srcId="{FCA9E1E6-E8CB-44AC-99A4-B47A83925062}" destId="{43CE6943-8530-4AD6-B8C6-ED1A0A775243}" srcOrd="0" destOrd="0" presId="urn:microsoft.com/office/officeart/2008/layout/LinedList"/>
    <dgm:cxn modelId="{A6575FF7-A0AC-40EC-A534-4A85ADE592B0}" srcId="{68DDB98C-7B87-4340-A9A6-F68BAE8FE5CF}" destId="{7741180A-4CEE-4443-AB58-BFDECA8F597E}" srcOrd="1" destOrd="0" parTransId="{DDCD49D5-111E-4568-81BB-6E614D3AA207}" sibTransId="{08CF7871-9F10-4538-98A3-316F33A5D45C}"/>
    <dgm:cxn modelId="{A752CD4F-833A-454A-A995-14BBECE4E4F1}" type="presParOf" srcId="{9590C254-1461-42E5-A9E8-4FC29D84D785}" destId="{59A090A8-C9C8-42EC-A1BE-5A9EB7AAF1DF}" srcOrd="0" destOrd="0" presId="urn:microsoft.com/office/officeart/2008/layout/LinedList"/>
    <dgm:cxn modelId="{DBA2D53B-8197-41EC-814D-A8E5AD1ADE1C}" type="presParOf" srcId="{9590C254-1461-42E5-A9E8-4FC29D84D785}" destId="{97AF8FC7-8CF6-4D6B-A6A2-9CD97E4AD876}" srcOrd="1" destOrd="0" presId="urn:microsoft.com/office/officeart/2008/layout/LinedList"/>
    <dgm:cxn modelId="{BE988514-281A-4237-86B2-728203DE00F3}" type="presParOf" srcId="{97AF8FC7-8CF6-4D6B-A6A2-9CD97E4AD876}" destId="{43CE6943-8530-4AD6-B8C6-ED1A0A775243}" srcOrd="0" destOrd="0" presId="urn:microsoft.com/office/officeart/2008/layout/LinedList"/>
    <dgm:cxn modelId="{3D833740-B694-4C77-BA99-2CA479267441}" type="presParOf" srcId="{97AF8FC7-8CF6-4D6B-A6A2-9CD97E4AD876}" destId="{16FACA3A-C4A7-4137-BF62-B405F372E553}" srcOrd="1" destOrd="0" presId="urn:microsoft.com/office/officeart/2008/layout/LinedList"/>
    <dgm:cxn modelId="{EDA5C3CB-E89D-40C1-8F24-9BFA5DD64062}" type="presParOf" srcId="{9590C254-1461-42E5-A9E8-4FC29D84D785}" destId="{B51E83C6-209B-4C5B-8D05-A76415C81272}" srcOrd="2" destOrd="0" presId="urn:microsoft.com/office/officeart/2008/layout/LinedList"/>
    <dgm:cxn modelId="{062735BB-CE78-4E68-8F29-7B81D4602C68}" type="presParOf" srcId="{9590C254-1461-42E5-A9E8-4FC29D84D785}" destId="{A7A96025-5AA7-4558-A83B-5A6238A130A3}" srcOrd="3" destOrd="0" presId="urn:microsoft.com/office/officeart/2008/layout/LinedList"/>
    <dgm:cxn modelId="{36ADA34A-3717-4AAE-8344-EE0E64BE4BBF}" type="presParOf" srcId="{A7A96025-5AA7-4558-A83B-5A6238A130A3}" destId="{B94B6CA3-925D-4EC7-A910-C3A19FF3F0CB}" srcOrd="0" destOrd="0" presId="urn:microsoft.com/office/officeart/2008/layout/LinedList"/>
    <dgm:cxn modelId="{673895C0-4459-4AFD-B340-6A6D7445F972}" type="presParOf" srcId="{A7A96025-5AA7-4558-A83B-5A6238A130A3}" destId="{4C7409DA-594B-4D5A-B729-D9A4008372C3}" srcOrd="1" destOrd="0" presId="urn:microsoft.com/office/officeart/2008/layout/LinedList"/>
    <dgm:cxn modelId="{F3A21D50-3689-40FE-BA27-6377E54C17C8}" type="presParOf" srcId="{9590C254-1461-42E5-A9E8-4FC29D84D785}" destId="{7D0C6F50-69FC-421E-9AD1-7E089434370E}" srcOrd="4" destOrd="0" presId="urn:microsoft.com/office/officeart/2008/layout/LinedList"/>
    <dgm:cxn modelId="{815C336A-5227-4FF9-B29B-26FE437F561A}" type="presParOf" srcId="{9590C254-1461-42E5-A9E8-4FC29D84D785}" destId="{4810A093-EEF0-4B09-93F5-2267FD1710F3}" srcOrd="5" destOrd="0" presId="urn:microsoft.com/office/officeart/2008/layout/LinedList"/>
    <dgm:cxn modelId="{EDE894CE-5C64-4627-95D7-FCF439F3AC97}" type="presParOf" srcId="{4810A093-EEF0-4B09-93F5-2267FD1710F3}" destId="{6E698F87-0CF3-4CEF-AEF7-3D4EBFEED4D5}" srcOrd="0" destOrd="0" presId="urn:microsoft.com/office/officeart/2008/layout/LinedList"/>
    <dgm:cxn modelId="{E0177340-EFB2-4468-BDF0-10EEED7EBA49}" type="presParOf" srcId="{4810A093-EEF0-4B09-93F5-2267FD1710F3}" destId="{D168C214-CD67-4BEF-B75A-A5C1BB47EC3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6CB74-67A4-4CB3-BBB6-023A591BB9D2}" type="doc">
      <dgm:prSet loTypeId="urn:microsoft.com/office/officeart/2016/7/layout/VerticalHollowActionList" loCatId="List" qsTypeId="urn:microsoft.com/office/officeart/2005/8/quickstyle/simple4" qsCatId="simple" csTypeId="urn:microsoft.com/office/officeart/2005/8/colors/colorful5" csCatId="colorful"/>
      <dgm:spPr/>
      <dgm:t>
        <a:bodyPr/>
        <a:lstStyle/>
        <a:p>
          <a:endParaRPr lang="en-US"/>
        </a:p>
      </dgm:t>
    </dgm:pt>
    <dgm:pt modelId="{09F8BAE6-0E38-4528-8C8A-9C5863ED203B}">
      <dgm:prSet/>
      <dgm:spPr/>
      <dgm:t>
        <a:bodyPr/>
        <a:lstStyle/>
        <a:p>
          <a:r>
            <a:rPr lang="en-US"/>
            <a:t>Create</a:t>
          </a:r>
        </a:p>
      </dgm:t>
    </dgm:pt>
    <dgm:pt modelId="{5F843504-F3B3-4FD6-993B-22D514C3D7B0}" type="parTrans" cxnId="{CF7CAEE5-A314-42C1-A5B4-9344BAF8BE6E}">
      <dgm:prSet/>
      <dgm:spPr/>
      <dgm:t>
        <a:bodyPr/>
        <a:lstStyle/>
        <a:p>
          <a:endParaRPr lang="en-US"/>
        </a:p>
      </dgm:t>
    </dgm:pt>
    <dgm:pt modelId="{CB8A26C8-381B-4ACB-A3CB-21B7561664B5}" type="sibTrans" cxnId="{CF7CAEE5-A314-42C1-A5B4-9344BAF8BE6E}">
      <dgm:prSet/>
      <dgm:spPr/>
      <dgm:t>
        <a:bodyPr/>
        <a:lstStyle/>
        <a:p>
          <a:endParaRPr lang="en-US"/>
        </a:p>
      </dgm:t>
    </dgm:pt>
    <dgm:pt modelId="{2EC313B4-10DD-4EBB-91EB-D5F5A9F3FFA1}">
      <dgm:prSet/>
      <dgm:spPr/>
      <dgm:t>
        <a:bodyPr/>
        <a:lstStyle/>
        <a:p>
          <a:r>
            <a:rPr lang="en-US"/>
            <a:t>Create actionable insight across a range of contexts (e.g. societal, business, political), using data and the full data science life cycle</a:t>
          </a:r>
        </a:p>
      </dgm:t>
    </dgm:pt>
    <dgm:pt modelId="{36EF7551-35CA-4455-8E9C-E607A20EBECD}" type="parTrans" cxnId="{AE8C8A1F-CAA6-4865-BD54-12A09F4F791F}">
      <dgm:prSet/>
      <dgm:spPr/>
      <dgm:t>
        <a:bodyPr/>
        <a:lstStyle/>
        <a:p>
          <a:endParaRPr lang="en-US"/>
        </a:p>
      </dgm:t>
    </dgm:pt>
    <dgm:pt modelId="{3D6ED03A-2A45-4CA0-AC0A-DDDD63F1FC32}" type="sibTrans" cxnId="{AE8C8A1F-CAA6-4865-BD54-12A09F4F791F}">
      <dgm:prSet/>
      <dgm:spPr/>
      <dgm:t>
        <a:bodyPr/>
        <a:lstStyle/>
        <a:p>
          <a:endParaRPr lang="en-US"/>
        </a:p>
      </dgm:t>
    </dgm:pt>
    <dgm:pt modelId="{435D93E2-74EE-4514-9B94-EF0A03828AF5}">
      <dgm:prSet/>
      <dgm:spPr/>
      <dgm:t>
        <a:bodyPr/>
        <a:lstStyle/>
        <a:p>
          <a:r>
            <a:rPr lang="en-US"/>
            <a:t>Communicate</a:t>
          </a:r>
        </a:p>
      </dgm:t>
    </dgm:pt>
    <dgm:pt modelId="{7D6D8F8B-7892-4C77-B203-6FFD1AB555CE}" type="parTrans" cxnId="{9A394ED9-450C-4BF1-A29F-58BB210A2B3B}">
      <dgm:prSet/>
      <dgm:spPr/>
      <dgm:t>
        <a:bodyPr/>
        <a:lstStyle/>
        <a:p>
          <a:endParaRPr lang="en-US"/>
        </a:p>
      </dgm:t>
    </dgm:pt>
    <dgm:pt modelId="{18A23BF8-C341-4D10-B208-2F5F8B1118FD}" type="sibTrans" cxnId="{9A394ED9-450C-4BF1-A29F-58BB210A2B3B}">
      <dgm:prSet/>
      <dgm:spPr/>
      <dgm:t>
        <a:bodyPr/>
        <a:lstStyle/>
        <a:p>
          <a:endParaRPr lang="en-US"/>
        </a:p>
      </dgm:t>
    </dgm:pt>
    <dgm:pt modelId="{FB87CEB9-FB66-42F2-BA56-2B1B78B9AFD8}">
      <dgm:prSet/>
      <dgm:spPr/>
      <dgm:t>
        <a:bodyPr/>
        <a:lstStyle/>
        <a:p>
          <a:r>
            <a:rPr lang="en-US"/>
            <a:t>Communicate insights gained via visualization and analytics to a broad range of audiences (including project sponsors and technical team leads</a:t>
          </a:r>
        </a:p>
      </dgm:t>
    </dgm:pt>
    <dgm:pt modelId="{F3993C77-A90C-4E75-A66F-DA67A4235A6F}" type="parTrans" cxnId="{C335474D-C26A-4CF0-9577-EFFFA19AEF11}">
      <dgm:prSet/>
      <dgm:spPr/>
      <dgm:t>
        <a:bodyPr/>
        <a:lstStyle/>
        <a:p>
          <a:endParaRPr lang="en-US"/>
        </a:p>
      </dgm:t>
    </dgm:pt>
    <dgm:pt modelId="{229A5A57-05A2-443F-8083-67B187F819D4}" type="sibTrans" cxnId="{C335474D-C26A-4CF0-9577-EFFFA19AEF11}">
      <dgm:prSet/>
      <dgm:spPr/>
      <dgm:t>
        <a:bodyPr/>
        <a:lstStyle/>
        <a:p>
          <a:endParaRPr lang="en-US"/>
        </a:p>
      </dgm:t>
    </dgm:pt>
    <dgm:pt modelId="{5FE1AA06-4575-40D5-8532-4A43DB64E9FE}">
      <dgm:prSet/>
      <dgm:spPr/>
      <dgm:t>
        <a:bodyPr/>
        <a:lstStyle/>
        <a:p>
          <a:r>
            <a:rPr lang="en-US"/>
            <a:t>Apply</a:t>
          </a:r>
        </a:p>
      </dgm:t>
    </dgm:pt>
    <dgm:pt modelId="{FCF4F71B-FF75-4648-A4FB-CAFCD53B263A}" type="parTrans" cxnId="{8A68EB31-A506-4488-BF68-7AA1C5B34115}">
      <dgm:prSet/>
      <dgm:spPr/>
      <dgm:t>
        <a:bodyPr/>
        <a:lstStyle/>
        <a:p>
          <a:endParaRPr lang="en-US"/>
        </a:p>
      </dgm:t>
    </dgm:pt>
    <dgm:pt modelId="{D1B1C5F5-6629-4E80-8B02-446C8CC71030}" type="sibTrans" cxnId="{8A68EB31-A506-4488-BF68-7AA1C5B34115}">
      <dgm:prSet/>
      <dgm:spPr/>
      <dgm:t>
        <a:bodyPr/>
        <a:lstStyle/>
        <a:p>
          <a:endParaRPr lang="en-US"/>
        </a:p>
      </dgm:t>
    </dgm:pt>
    <dgm:pt modelId="{FFBB6EA8-3007-4168-B5AF-B6B08934E74D}">
      <dgm:prSet/>
      <dgm:spPr/>
      <dgm:t>
        <a:bodyPr/>
        <a:lstStyle/>
        <a:p>
          <a:r>
            <a:rPr lang="en-US"/>
            <a:t>Apply ethics in the development, use and evaluation of data and predictive models (e.g., fairness, bias, transparency, privacy)</a:t>
          </a:r>
        </a:p>
      </dgm:t>
    </dgm:pt>
    <dgm:pt modelId="{F26351BD-B228-4125-8746-0F2B6A53E8F1}" type="parTrans" cxnId="{331BC07E-D2E3-4775-AB79-E6B7D1602032}">
      <dgm:prSet/>
      <dgm:spPr/>
      <dgm:t>
        <a:bodyPr/>
        <a:lstStyle/>
        <a:p>
          <a:endParaRPr lang="en-US"/>
        </a:p>
      </dgm:t>
    </dgm:pt>
    <dgm:pt modelId="{D7904AE3-8B2F-4742-A352-D2B863DB7438}" type="sibTrans" cxnId="{331BC07E-D2E3-4775-AB79-E6B7D1602032}">
      <dgm:prSet/>
      <dgm:spPr/>
      <dgm:t>
        <a:bodyPr/>
        <a:lstStyle/>
        <a:p>
          <a:endParaRPr lang="en-US"/>
        </a:p>
      </dgm:t>
    </dgm:pt>
    <dgm:pt modelId="{B15F8371-EC47-476D-B1D0-5638F6315CB9}" type="pres">
      <dgm:prSet presAssocID="{0E46CB74-67A4-4CB3-BBB6-023A591BB9D2}" presName="Name0" presStyleCnt="0">
        <dgm:presLayoutVars>
          <dgm:dir/>
          <dgm:animLvl val="lvl"/>
          <dgm:resizeHandles val="exact"/>
        </dgm:presLayoutVars>
      </dgm:prSet>
      <dgm:spPr/>
    </dgm:pt>
    <dgm:pt modelId="{9F7A7AA4-3009-4488-B4C1-BDED2EE3E5BF}" type="pres">
      <dgm:prSet presAssocID="{09F8BAE6-0E38-4528-8C8A-9C5863ED203B}" presName="linNode" presStyleCnt="0"/>
      <dgm:spPr/>
    </dgm:pt>
    <dgm:pt modelId="{38214ACC-0EBD-46FC-8767-D1B47CE41237}" type="pres">
      <dgm:prSet presAssocID="{09F8BAE6-0E38-4528-8C8A-9C5863ED203B}" presName="parentText" presStyleLbl="solidFgAcc1" presStyleIdx="0" presStyleCnt="3">
        <dgm:presLayoutVars>
          <dgm:chMax val="1"/>
          <dgm:bulletEnabled/>
        </dgm:presLayoutVars>
      </dgm:prSet>
      <dgm:spPr/>
    </dgm:pt>
    <dgm:pt modelId="{569D911C-E4F7-4872-BE85-233A862E88DE}" type="pres">
      <dgm:prSet presAssocID="{09F8BAE6-0E38-4528-8C8A-9C5863ED203B}" presName="descendantText" presStyleLbl="alignNode1" presStyleIdx="0" presStyleCnt="3">
        <dgm:presLayoutVars>
          <dgm:bulletEnabled/>
        </dgm:presLayoutVars>
      </dgm:prSet>
      <dgm:spPr/>
    </dgm:pt>
    <dgm:pt modelId="{4BDE060E-DB6E-4C46-B254-8513CCCC70D0}" type="pres">
      <dgm:prSet presAssocID="{CB8A26C8-381B-4ACB-A3CB-21B7561664B5}" presName="sp" presStyleCnt="0"/>
      <dgm:spPr/>
    </dgm:pt>
    <dgm:pt modelId="{C90456DF-CB5A-4F83-891B-4D9F1DC94E0E}" type="pres">
      <dgm:prSet presAssocID="{435D93E2-74EE-4514-9B94-EF0A03828AF5}" presName="linNode" presStyleCnt="0"/>
      <dgm:spPr/>
    </dgm:pt>
    <dgm:pt modelId="{06471565-C1DD-4B87-BB11-352803BE513B}" type="pres">
      <dgm:prSet presAssocID="{435D93E2-74EE-4514-9B94-EF0A03828AF5}" presName="parentText" presStyleLbl="solidFgAcc1" presStyleIdx="1" presStyleCnt="3">
        <dgm:presLayoutVars>
          <dgm:chMax val="1"/>
          <dgm:bulletEnabled/>
        </dgm:presLayoutVars>
      </dgm:prSet>
      <dgm:spPr/>
    </dgm:pt>
    <dgm:pt modelId="{BAA72BC3-E235-44A6-A649-EE34CEE7F959}" type="pres">
      <dgm:prSet presAssocID="{435D93E2-74EE-4514-9B94-EF0A03828AF5}" presName="descendantText" presStyleLbl="alignNode1" presStyleIdx="1" presStyleCnt="3">
        <dgm:presLayoutVars>
          <dgm:bulletEnabled/>
        </dgm:presLayoutVars>
      </dgm:prSet>
      <dgm:spPr/>
    </dgm:pt>
    <dgm:pt modelId="{E032A983-B95D-4E70-9ED8-9B87F7509A34}" type="pres">
      <dgm:prSet presAssocID="{18A23BF8-C341-4D10-B208-2F5F8B1118FD}" presName="sp" presStyleCnt="0"/>
      <dgm:spPr/>
    </dgm:pt>
    <dgm:pt modelId="{01559C56-96AE-455A-B257-36E7889ADABC}" type="pres">
      <dgm:prSet presAssocID="{5FE1AA06-4575-40D5-8532-4A43DB64E9FE}" presName="linNode" presStyleCnt="0"/>
      <dgm:spPr/>
    </dgm:pt>
    <dgm:pt modelId="{A41D371E-AF3A-4F9F-BE76-FC5B9EBE75F1}" type="pres">
      <dgm:prSet presAssocID="{5FE1AA06-4575-40D5-8532-4A43DB64E9FE}" presName="parentText" presStyleLbl="solidFgAcc1" presStyleIdx="2" presStyleCnt="3">
        <dgm:presLayoutVars>
          <dgm:chMax val="1"/>
          <dgm:bulletEnabled/>
        </dgm:presLayoutVars>
      </dgm:prSet>
      <dgm:spPr/>
    </dgm:pt>
    <dgm:pt modelId="{D96C266B-10A4-4A44-B9B3-2EE6959EFFA1}" type="pres">
      <dgm:prSet presAssocID="{5FE1AA06-4575-40D5-8532-4A43DB64E9FE}" presName="descendantText" presStyleLbl="alignNode1" presStyleIdx="2" presStyleCnt="3">
        <dgm:presLayoutVars>
          <dgm:bulletEnabled/>
        </dgm:presLayoutVars>
      </dgm:prSet>
      <dgm:spPr/>
    </dgm:pt>
  </dgm:ptLst>
  <dgm:cxnLst>
    <dgm:cxn modelId="{AE8C8A1F-CAA6-4865-BD54-12A09F4F791F}" srcId="{09F8BAE6-0E38-4528-8C8A-9C5863ED203B}" destId="{2EC313B4-10DD-4EBB-91EB-D5F5A9F3FFA1}" srcOrd="0" destOrd="0" parTransId="{36EF7551-35CA-4455-8E9C-E607A20EBECD}" sibTransId="{3D6ED03A-2A45-4CA0-AC0A-DDDD63F1FC32}"/>
    <dgm:cxn modelId="{8D87AB2A-4B63-483B-994A-9B2AE3C62F77}" type="presOf" srcId="{2EC313B4-10DD-4EBB-91EB-D5F5A9F3FFA1}" destId="{569D911C-E4F7-4872-BE85-233A862E88DE}" srcOrd="0" destOrd="0" presId="urn:microsoft.com/office/officeart/2016/7/layout/VerticalHollowActionList"/>
    <dgm:cxn modelId="{8A68EB31-A506-4488-BF68-7AA1C5B34115}" srcId="{0E46CB74-67A4-4CB3-BBB6-023A591BB9D2}" destId="{5FE1AA06-4575-40D5-8532-4A43DB64E9FE}" srcOrd="2" destOrd="0" parTransId="{FCF4F71B-FF75-4648-A4FB-CAFCD53B263A}" sibTransId="{D1B1C5F5-6629-4E80-8B02-446C8CC71030}"/>
    <dgm:cxn modelId="{BA82EF66-33B5-4D6E-A210-16E3518C4D05}" type="presOf" srcId="{FFBB6EA8-3007-4168-B5AF-B6B08934E74D}" destId="{D96C266B-10A4-4A44-B9B3-2EE6959EFFA1}" srcOrd="0" destOrd="0" presId="urn:microsoft.com/office/officeart/2016/7/layout/VerticalHollowActionList"/>
    <dgm:cxn modelId="{C335474D-C26A-4CF0-9577-EFFFA19AEF11}" srcId="{435D93E2-74EE-4514-9B94-EF0A03828AF5}" destId="{FB87CEB9-FB66-42F2-BA56-2B1B78B9AFD8}" srcOrd="0" destOrd="0" parTransId="{F3993C77-A90C-4E75-A66F-DA67A4235A6F}" sibTransId="{229A5A57-05A2-443F-8083-67B187F819D4}"/>
    <dgm:cxn modelId="{D8F1C76F-FEB0-4F63-880A-23659B1F398A}" type="presOf" srcId="{5FE1AA06-4575-40D5-8532-4A43DB64E9FE}" destId="{A41D371E-AF3A-4F9F-BE76-FC5B9EBE75F1}" srcOrd="0" destOrd="0" presId="urn:microsoft.com/office/officeart/2016/7/layout/VerticalHollowActionList"/>
    <dgm:cxn modelId="{3BE3BC7D-334A-4A5A-B093-A36FDFE56220}" type="presOf" srcId="{09F8BAE6-0E38-4528-8C8A-9C5863ED203B}" destId="{38214ACC-0EBD-46FC-8767-D1B47CE41237}" srcOrd="0" destOrd="0" presId="urn:microsoft.com/office/officeart/2016/7/layout/VerticalHollowActionList"/>
    <dgm:cxn modelId="{331BC07E-D2E3-4775-AB79-E6B7D1602032}" srcId="{5FE1AA06-4575-40D5-8532-4A43DB64E9FE}" destId="{FFBB6EA8-3007-4168-B5AF-B6B08934E74D}" srcOrd="0" destOrd="0" parTransId="{F26351BD-B228-4125-8746-0F2B6A53E8F1}" sibTransId="{D7904AE3-8B2F-4742-A352-D2B863DB7438}"/>
    <dgm:cxn modelId="{B69614AC-220C-4FCD-8EC1-83CA027ECA8F}" type="presOf" srcId="{FB87CEB9-FB66-42F2-BA56-2B1B78B9AFD8}" destId="{BAA72BC3-E235-44A6-A649-EE34CEE7F959}" srcOrd="0" destOrd="0" presId="urn:microsoft.com/office/officeart/2016/7/layout/VerticalHollowActionList"/>
    <dgm:cxn modelId="{9A394ED9-450C-4BF1-A29F-58BB210A2B3B}" srcId="{0E46CB74-67A4-4CB3-BBB6-023A591BB9D2}" destId="{435D93E2-74EE-4514-9B94-EF0A03828AF5}" srcOrd="1" destOrd="0" parTransId="{7D6D8F8B-7892-4C77-B203-6FFD1AB555CE}" sibTransId="{18A23BF8-C341-4D10-B208-2F5F8B1118FD}"/>
    <dgm:cxn modelId="{CF7CAEE5-A314-42C1-A5B4-9344BAF8BE6E}" srcId="{0E46CB74-67A4-4CB3-BBB6-023A591BB9D2}" destId="{09F8BAE6-0E38-4528-8C8A-9C5863ED203B}" srcOrd="0" destOrd="0" parTransId="{5F843504-F3B3-4FD6-993B-22D514C3D7B0}" sibTransId="{CB8A26C8-381B-4ACB-A3CB-21B7561664B5}"/>
    <dgm:cxn modelId="{9E9602F1-10EA-4EC7-80CC-B528B9EA92E8}" type="presOf" srcId="{0E46CB74-67A4-4CB3-BBB6-023A591BB9D2}" destId="{B15F8371-EC47-476D-B1D0-5638F6315CB9}" srcOrd="0" destOrd="0" presId="urn:microsoft.com/office/officeart/2016/7/layout/VerticalHollowActionList"/>
    <dgm:cxn modelId="{1329EDF2-62E6-4CDA-81CD-37B309F59790}" type="presOf" srcId="{435D93E2-74EE-4514-9B94-EF0A03828AF5}" destId="{06471565-C1DD-4B87-BB11-352803BE513B}" srcOrd="0" destOrd="0" presId="urn:microsoft.com/office/officeart/2016/7/layout/VerticalHollowActionList"/>
    <dgm:cxn modelId="{C6F16E2B-CD86-4779-A45C-74D980299A72}" type="presParOf" srcId="{B15F8371-EC47-476D-B1D0-5638F6315CB9}" destId="{9F7A7AA4-3009-4488-B4C1-BDED2EE3E5BF}" srcOrd="0" destOrd="0" presId="urn:microsoft.com/office/officeart/2016/7/layout/VerticalHollowActionList"/>
    <dgm:cxn modelId="{E5B9D837-2BFD-4B2F-807A-A5FDDCE27584}" type="presParOf" srcId="{9F7A7AA4-3009-4488-B4C1-BDED2EE3E5BF}" destId="{38214ACC-0EBD-46FC-8767-D1B47CE41237}" srcOrd="0" destOrd="0" presId="urn:microsoft.com/office/officeart/2016/7/layout/VerticalHollowActionList"/>
    <dgm:cxn modelId="{DC1D3DB4-8B04-4A78-9C5F-2448293D9D37}" type="presParOf" srcId="{9F7A7AA4-3009-4488-B4C1-BDED2EE3E5BF}" destId="{569D911C-E4F7-4872-BE85-233A862E88DE}" srcOrd="1" destOrd="0" presId="urn:microsoft.com/office/officeart/2016/7/layout/VerticalHollowActionList"/>
    <dgm:cxn modelId="{C7B752D0-DCE6-437F-AADE-415D86CE1F31}" type="presParOf" srcId="{B15F8371-EC47-476D-B1D0-5638F6315CB9}" destId="{4BDE060E-DB6E-4C46-B254-8513CCCC70D0}" srcOrd="1" destOrd="0" presId="urn:microsoft.com/office/officeart/2016/7/layout/VerticalHollowActionList"/>
    <dgm:cxn modelId="{6ED32429-D2F8-4CA1-8008-B47EF39ADDAA}" type="presParOf" srcId="{B15F8371-EC47-476D-B1D0-5638F6315CB9}" destId="{C90456DF-CB5A-4F83-891B-4D9F1DC94E0E}" srcOrd="2" destOrd="0" presId="urn:microsoft.com/office/officeart/2016/7/layout/VerticalHollowActionList"/>
    <dgm:cxn modelId="{6B9F4052-4C9A-4848-B7AD-EE7229D4EFCF}" type="presParOf" srcId="{C90456DF-CB5A-4F83-891B-4D9F1DC94E0E}" destId="{06471565-C1DD-4B87-BB11-352803BE513B}" srcOrd="0" destOrd="0" presId="urn:microsoft.com/office/officeart/2016/7/layout/VerticalHollowActionList"/>
    <dgm:cxn modelId="{807378BC-9574-4D76-9F69-D0A3E077765F}" type="presParOf" srcId="{C90456DF-CB5A-4F83-891B-4D9F1DC94E0E}" destId="{BAA72BC3-E235-44A6-A649-EE34CEE7F959}" srcOrd="1" destOrd="0" presId="urn:microsoft.com/office/officeart/2016/7/layout/VerticalHollowActionList"/>
    <dgm:cxn modelId="{2438D7D4-2D3E-492C-AA04-AE274CBA185C}" type="presParOf" srcId="{B15F8371-EC47-476D-B1D0-5638F6315CB9}" destId="{E032A983-B95D-4E70-9ED8-9B87F7509A34}" srcOrd="3" destOrd="0" presId="urn:microsoft.com/office/officeart/2016/7/layout/VerticalHollowActionList"/>
    <dgm:cxn modelId="{DCEE93F3-5747-4DDA-8A97-0CFBD5D64349}" type="presParOf" srcId="{B15F8371-EC47-476D-B1D0-5638F6315CB9}" destId="{01559C56-96AE-455A-B257-36E7889ADABC}" srcOrd="4" destOrd="0" presId="urn:microsoft.com/office/officeart/2016/7/layout/VerticalHollowActionList"/>
    <dgm:cxn modelId="{4DA445BE-38ED-41CA-954E-5462747CF341}" type="presParOf" srcId="{01559C56-96AE-455A-B257-36E7889ADABC}" destId="{A41D371E-AF3A-4F9F-BE76-FC5B9EBE75F1}" srcOrd="0" destOrd="0" presId="urn:microsoft.com/office/officeart/2016/7/layout/VerticalHollowActionList"/>
    <dgm:cxn modelId="{FF1B9889-8E9E-4260-A00B-52311CAB8EDE}" type="presParOf" srcId="{01559C56-96AE-455A-B257-36E7889ADABC}" destId="{D96C266B-10A4-4A44-B9B3-2EE6959EFFA1}"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2B623-0ACD-461A-9492-0785D6857D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C79A55-7610-4B26-A165-E4C015C5530E}">
      <dgm:prSet/>
      <dgm:spPr/>
      <dgm:t>
        <a:bodyPr/>
        <a:lstStyle/>
        <a:p>
          <a:r>
            <a:rPr lang="en-IN"/>
            <a:t>Collect, store, and access data by identifying and leveraging applicable technologies using the datawarehouse designing process</a:t>
          </a:r>
          <a:endParaRPr lang="en-US"/>
        </a:p>
      </dgm:t>
    </dgm:pt>
    <dgm:pt modelId="{FD3CEBEB-6F8C-423D-8DFE-298F83B1EA50}" type="parTrans" cxnId="{5B96C780-297D-4963-ACED-84BF59AEC2C6}">
      <dgm:prSet/>
      <dgm:spPr/>
      <dgm:t>
        <a:bodyPr/>
        <a:lstStyle/>
        <a:p>
          <a:endParaRPr lang="en-US"/>
        </a:p>
      </dgm:t>
    </dgm:pt>
    <dgm:pt modelId="{32453CDF-47D5-433C-8402-A414795D5FD9}" type="sibTrans" cxnId="{5B96C780-297D-4963-ACED-84BF59AEC2C6}">
      <dgm:prSet/>
      <dgm:spPr/>
      <dgm:t>
        <a:bodyPr/>
        <a:lstStyle/>
        <a:p>
          <a:endParaRPr lang="en-US"/>
        </a:p>
      </dgm:t>
    </dgm:pt>
    <dgm:pt modelId="{94A2BDA0-04F6-4888-B214-AAA121AE91A1}">
      <dgm:prSet/>
      <dgm:spPr/>
      <dgm:t>
        <a:bodyPr/>
        <a:lstStyle/>
        <a:p>
          <a:r>
            <a:rPr lang="en-IN"/>
            <a:t>Create actionable insight across a range of contexts (e.g. societal, business, political), using data and the full data science life cycle- this is achieved by the PowerBI dashboard visualization which gave recommendations to the stakeholders.</a:t>
          </a:r>
          <a:endParaRPr lang="en-US"/>
        </a:p>
      </dgm:t>
    </dgm:pt>
    <dgm:pt modelId="{B42F3D30-522F-4997-8FEC-274825A5C5C2}" type="parTrans" cxnId="{4A11F64B-7F85-4022-B8A1-1888B083188A}">
      <dgm:prSet/>
      <dgm:spPr/>
      <dgm:t>
        <a:bodyPr/>
        <a:lstStyle/>
        <a:p>
          <a:endParaRPr lang="en-US"/>
        </a:p>
      </dgm:t>
    </dgm:pt>
    <dgm:pt modelId="{B94879A4-A612-4D98-8018-D25AB35B81E2}" type="sibTrans" cxnId="{4A11F64B-7F85-4022-B8A1-1888B083188A}">
      <dgm:prSet/>
      <dgm:spPr/>
      <dgm:t>
        <a:bodyPr/>
        <a:lstStyle/>
        <a:p>
          <a:endParaRPr lang="en-US"/>
        </a:p>
      </dgm:t>
    </dgm:pt>
    <dgm:pt modelId="{5AD3588F-D1F3-4093-BB17-3BA57F13482B}" type="pres">
      <dgm:prSet presAssocID="{0F62B623-0ACD-461A-9492-0785D6857D4D}" presName="root" presStyleCnt="0">
        <dgm:presLayoutVars>
          <dgm:dir/>
          <dgm:resizeHandles val="exact"/>
        </dgm:presLayoutVars>
      </dgm:prSet>
      <dgm:spPr/>
    </dgm:pt>
    <dgm:pt modelId="{64611D17-E98F-417E-87CD-F1FC529FACB4}" type="pres">
      <dgm:prSet presAssocID="{F3C79A55-7610-4B26-A165-E4C015C5530E}" presName="compNode" presStyleCnt="0"/>
      <dgm:spPr/>
    </dgm:pt>
    <dgm:pt modelId="{C81114C6-F909-4632-B318-2265E2F7F97A}" type="pres">
      <dgm:prSet presAssocID="{F3C79A55-7610-4B26-A165-E4C015C5530E}" presName="bgRect" presStyleLbl="bgShp" presStyleIdx="0" presStyleCnt="2"/>
      <dgm:spPr/>
    </dgm:pt>
    <dgm:pt modelId="{50C73642-1A40-4EA0-BA7C-9E443E656A75}" type="pres">
      <dgm:prSet presAssocID="{F3C79A55-7610-4B26-A165-E4C015C553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w blade"/>
        </a:ext>
      </dgm:extLst>
    </dgm:pt>
    <dgm:pt modelId="{7DCB19F5-3C2A-4AA4-8898-6E742FE53392}" type="pres">
      <dgm:prSet presAssocID="{F3C79A55-7610-4B26-A165-E4C015C5530E}" presName="spaceRect" presStyleCnt="0"/>
      <dgm:spPr/>
    </dgm:pt>
    <dgm:pt modelId="{8A6A3F81-5CD4-4C58-B3D1-9FB59C9D1E95}" type="pres">
      <dgm:prSet presAssocID="{F3C79A55-7610-4B26-A165-E4C015C5530E}" presName="parTx" presStyleLbl="revTx" presStyleIdx="0" presStyleCnt="2">
        <dgm:presLayoutVars>
          <dgm:chMax val="0"/>
          <dgm:chPref val="0"/>
        </dgm:presLayoutVars>
      </dgm:prSet>
      <dgm:spPr/>
    </dgm:pt>
    <dgm:pt modelId="{0A93B079-79D3-44DF-9BFD-198149C1560C}" type="pres">
      <dgm:prSet presAssocID="{32453CDF-47D5-433C-8402-A414795D5FD9}" presName="sibTrans" presStyleCnt="0"/>
      <dgm:spPr/>
    </dgm:pt>
    <dgm:pt modelId="{270B2C82-B085-4FFF-A392-E9A11463C3DF}" type="pres">
      <dgm:prSet presAssocID="{94A2BDA0-04F6-4888-B214-AAA121AE91A1}" presName="compNode" presStyleCnt="0"/>
      <dgm:spPr/>
    </dgm:pt>
    <dgm:pt modelId="{3C0F263D-DF94-44C7-B6EB-5F6FACC7C8A4}" type="pres">
      <dgm:prSet presAssocID="{94A2BDA0-04F6-4888-B214-AAA121AE91A1}" presName="bgRect" presStyleLbl="bgShp" presStyleIdx="1" presStyleCnt="2"/>
      <dgm:spPr/>
    </dgm:pt>
    <dgm:pt modelId="{D51A25A8-79ED-4683-A319-A0283B48E5F2}" type="pres">
      <dgm:prSet presAssocID="{94A2BDA0-04F6-4888-B214-AAA121AE91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9D62124F-CF0B-46C4-B9F8-7CECF832B20F}" type="pres">
      <dgm:prSet presAssocID="{94A2BDA0-04F6-4888-B214-AAA121AE91A1}" presName="spaceRect" presStyleCnt="0"/>
      <dgm:spPr/>
    </dgm:pt>
    <dgm:pt modelId="{FD2C98F8-3EF0-491F-A06A-0467C4E8CF8B}" type="pres">
      <dgm:prSet presAssocID="{94A2BDA0-04F6-4888-B214-AAA121AE91A1}" presName="parTx" presStyleLbl="revTx" presStyleIdx="1" presStyleCnt="2">
        <dgm:presLayoutVars>
          <dgm:chMax val="0"/>
          <dgm:chPref val="0"/>
        </dgm:presLayoutVars>
      </dgm:prSet>
      <dgm:spPr/>
    </dgm:pt>
  </dgm:ptLst>
  <dgm:cxnLst>
    <dgm:cxn modelId="{3081E331-7CA9-49D5-9F14-C288FEB5B200}" type="presOf" srcId="{F3C79A55-7610-4B26-A165-E4C015C5530E}" destId="{8A6A3F81-5CD4-4C58-B3D1-9FB59C9D1E95}" srcOrd="0" destOrd="0" presId="urn:microsoft.com/office/officeart/2018/2/layout/IconVerticalSolidList"/>
    <dgm:cxn modelId="{4A11F64B-7F85-4022-B8A1-1888B083188A}" srcId="{0F62B623-0ACD-461A-9492-0785D6857D4D}" destId="{94A2BDA0-04F6-4888-B214-AAA121AE91A1}" srcOrd="1" destOrd="0" parTransId="{B42F3D30-522F-4997-8FEC-274825A5C5C2}" sibTransId="{B94879A4-A612-4D98-8018-D25AB35B81E2}"/>
    <dgm:cxn modelId="{5B96C780-297D-4963-ACED-84BF59AEC2C6}" srcId="{0F62B623-0ACD-461A-9492-0785D6857D4D}" destId="{F3C79A55-7610-4B26-A165-E4C015C5530E}" srcOrd="0" destOrd="0" parTransId="{FD3CEBEB-6F8C-423D-8DFE-298F83B1EA50}" sibTransId="{32453CDF-47D5-433C-8402-A414795D5FD9}"/>
    <dgm:cxn modelId="{EB9FA69F-CA95-49AF-8EE6-CA228C4C9A56}" type="presOf" srcId="{94A2BDA0-04F6-4888-B214-AAA121AE91A1}" destId="{FD2C98F8-3EF0-491F-A06A-0467C4E8CF8B}" srcOrd="0" destOrd="0" presId="urn:microsoft.com/office/officeart/2018/2/layout/IconVerticalSolidList"/>
    <dgm:cxn modelId="{51BC3BD4-58BA-4F03-A708-79265729CCB1}" type="presOf" srcId="{0F62B623-0ACD-461A-9492-0785D6857D4D}" destId="{5AD3588F-D1F3-4093-BB17-3BA57F13482B}" srcOrd="0" destOrd="0" presId="urn:microsoft.com/office/officeart/2018/2/layout/IconVerticalSolidList"/>
    <dgm:cxn modelId="{B759E115-0EFC-4E86-95CE-A16BD033AE0A}" type="presParOf" srcId="{5AD3588F-D1F3-4093-BB17-3BA57F13482B}" destId="{64611D17-E98F-417E-87CD-F1FC529FACB4}" srcOrd="0" destOrd="0" presId="urn:microsoft.com/office/officeart/2018/2/layout/IconVerticalSolidList"/>
    <dgm:cxn modelId="{DFA494F8-090C-4A2B-A60F-8E0347207074}" type="presParOf" srcId="{64611D17-E98F-417E-87CD-F1FC529FACB4}" destId="{C81114C6-F909-4632-B318-2265E2F7F97A}" srcOrd="0" destOrd="0" presId="urn:microsoft.com/office/officeart/2018/2/layout/IconVerticalSolidList"/>
    <dgm:cxn modelId="{9EC10235-3153-4110-8482-C3F0E06AE7AE}" type="presParOf" srcId="{64611D17-E98F-417E-87CD-F1FC529FACB4}" destId="{50C73642-1A40-4EA0-BA7C-9E443E656A75}" srcOrd="1" destOrd="0" presId="urn:microsoft.com/office/officeart/2018/2/layout/IconVerticalSolidList"/>
    <dgm:cxn modelId="{73A28F4A-DE5E-4F55-8B14-97D06CBAD862}" type="presParOf" srcId="{64611D17-E98F-417E-87CD-F1FC529FACB4}" destId="{7DCB19F5-3C2A-4AA4-8898-6E742FE53392}" srcOrd="2" destOrd="0" presId="urn:microsoft.com/office/officeart/2018/2/layout/IconVerticalSolidList"/>
    <dgm:cxn modelId="{69367652-E911-4B15-BF56-5C520366DE0A}" type="presParOf" srcId="{64611D17-E98F-417E-87CD-F1FC529FACB4}" destId="{8A6A3F81-5CD4-4C58-B3D1-9FB59C9D1E95}" srcOrd="3" destOrd="0" presId="urn:microsoft.com/office/officeart/2018/2/layout/IconVerticalSolidList"/>
    <dgm:cxn modelId="{34D46207-72D3-4D89-8856-A06E4271E16E}" type="presParOf" srcId="{5AD3588F-D1F3-4093-BB17-3BA57F13482B}" destId="{0A93B079-79D3-44DF-9BFD-198149C1560C}" srcOrd="1" destOrd="0" presId="urn:microsoft.com/office/officeart/2018/2/layout/IconVerticalSolidList"/>
    <dgm:cxn modelId="{8F34932F-0D4D-492A-81D1-9B2BB0B7AB15}" type="presParOf" srcId="{5AD3588F-D1F3-4093-BB17-3BA57F13482B}" destId="{270B2C82-B085-4FFF-A392-E9A11463C3DF}" srcOrd="2" destOrd="0" presId="urn:microsoft.com/office/officeart/2018/2/layout/IconVerticalSolidList"/>
    <dgm:cxn modelId="{148824B8-F0D9-4B9E-923F-A65A705379AC}" type="presParOf" srcId="{270B2C82-B085-4FFF-A392-E9A11463C3DF}" destId="{3C0F263D-DF94-44C7-B6EB-5F6FACC7C8A4}" srcOrd="0" destOrd="0" presId="urn:microsoft.com/office/officeart/2018/2/layout/IconVerticalSolidList"/>
    <dgm:cxn modelId="{0970C661-0E48-4C74-8116-687E6644C980}" type="presParOf" srcId="{270B2C82-B085-4FFF-A392-E9A11463C3DF}" destId="{D51A25A8-79ED-4683-A319-A0283B48E5F2}" srcOrd="1" destOrd="0" presId="urn:microsoft.com/office/officeart/2018/2/layout/IconVerticalSolidList"/>
    <dgm:cxn modelId="{43409D04-6D04-44A3-A3F6-0F2CA36083D4}" type="presParOf" srcId="{270B2C82-B085-4FFF-A392-E9A11463C3DF}" destId="{9D62124F-CF0B-46C4-B9F8-7CECF832B20F}" srcOrd="2" destOrd="0" presId="urn:microsoft.com/office/officeart/2018/2/layout/IconVerticalSolidList"/>
    <dgm:cxn modelId="{0B594D91-64F4-4F3C-B29A-0522E1A5500E}" type="presParOf" srcId="{270B2C82-B085-4FFF-A392-E9A11463C3DF}" destId="{FD2C98F8-3EF0-491F-A06A-0467C4E8CF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76FAC-B24A-46D6-A457-CFB74C079C8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354A119B-AF97-46AF-B48F-405CDEEB1A5C}">
      <dgm:prSet/>
      <dgm:spPr/>
      <dgm:t>
        <a:bodyPr/>
        <a:lstStyle/>
        <a:p>
          <a:r>
            <a:rPr lang="en-IN" b="1"/>
            <a:t>Project Description:</a:t>
          </a:r>
          <a:endParaRPr lang="en-US"/>
        </a:p>
      </dgm:t>
    </dgm:pt>
    <dgm:pt modelId="{9D84C91F-672C-47D6-A1A9-0EECD5219140}" type="parTrans" cxnId="{E1647091-5E3E-4C4E-9CD5-F2383CB2AA4D}">
      <dgm:prSet/>
      <dgm:spPr/>
      <dgm:t>
        <a:bodyPr/>
        <a:lstStyle/>
        <a:p>
          <a:endParaRPr lang="en-US"/>
        </a:p>
      </dgm:t>
    </dgm:pt>
    <dgm:pt modelId="{D8979C3B-9DA5-4921-870D-85E9C855F666}" type="sibTrans" cxnId="{E1647091-5E3E-4C4E-9CD5-F2383CB2AA4D}">
      <dgm:prSet/>
      <dgm:spPr/>
      <dgm:t>
        <a:bodyPr/>
        <a:lstStyle/>
        <a:p>
          <a:endParaRPr lang="en-US"/>
        </a:p>
      </dgm:t>
    </dgm:pt>
    <dgm:pt modelId="{D288A9DA-93D1-4055-A569-4DFB1C32F575}">
      <dgm:prSet/>
      <dgm:spPr/>
      <dgm:t>
        <a:bodyPr/>
        <a:lstStyle/>
        <a:p>
          <a:r>
            <a:rPr lang="en-IN" dirty="0"/>
            <a:t>A tableau dashboard that focuses on crime in Los Angeles city, the projects gives a clear insight on victims affected, type of crime and area of crime. This dashboard will be helpful resource for entities like the Department of police, City government and also for the people who are in LA or planning to move to LA.</a:t>
          </a:r>
          <a:endParaRPr lang="en-US" dirty="0"/>
        </a:p>
      </dgm:t>
    </dgm:pt>
    <dgm:pt modelId="{EE06759D-FB90-4E88-B94B-8F7081819FE5}" type="parTrans" cxnId="{B73CD2AD-D99E-42D5-8797-5D15F775EF31}">
      <dgm:prSet/>
      <dgm:spPr/>
      <dgm:t>
        <a:bodyPr/>
        <a:lstStyle/>
        <a:p>
          <a:endParaRPr lang="en-US"/>
        </a:p>
      </dgm:t>
    </dgm:pt>
    <dgm:pt modelId="{31CE3E86-D387-46D0-B1F4-A3E12ACE30C6}" type="sibTrans" cxnId="{B73CD2AD-D99E-42D5-8797-5D15F775EF31}">
      <dgm:prSet/>
      <dgm:spPr/>
      <dgm:t>
        <a:bodyPr/>
        <a:lstStyle/>
        <a:p>
          <a:endParaRPr lang="en-US"/>
        </a:p>
      </dgm:t>
    </dgm:pt>
    <dgm:pt modelId="{A966C2E0-5742-4FE8-93EE-4E00484AB1A5}">
      <dgm:prSet/>
      <dgm:spPr/>
      <dgm:t>
        <a:bodyPr/>
        <a:lstStyle/>
        <a:p>
          <a:r>
            <a:rPr lang="en-IN"/>
            <a:t>Dataset used: </a:t>
          </a:r>
          <a:r>
            <a:rPr lang="en-IN" u="sng">
              <a:hlinkClick xmlns:r="http://schemas.openxmlformats.org/officeDocument/2006/relationships" r:id="rId1"/>
            </a:rPr>
            <a:t>https://data.lacity.org/Public-Safety/Crime-Data-from-2020-to-Present/2nrs-mtv8</a:t>
          </a:r>
          <a:endParaRPr lang="en-US"/>
        </a:p>
      </dgm:t>
    </dgm:pt>
    <dgm:pt modelId="{83A25ECC-D651-4BD4-A86B-4EEDE67A3192}" type="parTrans" cxnId="{14886B4C-BCB1-4ADD-B67F-B3EF4D3E4DB1}">
      <dgm:prSet/>
      <dgm:spPr/>
      <dgm:t>
        <a:bodyPr/>
        <a:lstStyle/>
        <a:p>
          <a:endParaRPr lang="en-US"/>
        </a:p>
      </dgm:t>
    </dgm:pt>
    <dgm:pt modelId="{5B2340A1-67D2-498D-8C59-9BFAA48CA948}" type="sibTrans" cxnId="{14886B4C-BCB1-4ADD-B67F-B3EF4D3E4DB1}">
      <dgm:prSet/>
      <dgm:spPr/>
      <dgm:t>
        <a:bodyPr/>
        <a:lstStyle/>
        <a:p>
          <a:endParaRPr lang="en-US"/>
        </a:p>
      </dgm:t>
    </dgm:pt>
    <dgm:pt modelId="{F92D7C28-2DD2-43A9-AD2F-4177855B8800}" type="pres">
      <dgm:prSet presAssocID="{5A876FAC-B24A-46D6-A457-CFB74C079C88}" presName="outerComposite" presStyleCnt="0">
        <dgm:presLayoutVars>
          <dgm:chMax val="5"/>
          <dgm:dir/>
          <dgm:resizeHandles val="exact"/>
        </dgm:presLayoutVars>
      </dgm:prSet>
      <dgm:spPr/>
    </dgm:pt>
    <dgm:pt modelId="{73045420-13D6-49DA-83C8-C3F871D87159}" type="pres">
      <dgm:prSet presAssocID="{5A876FAC-B24A-46D6-A457-CFB74C079C88}" presName="dummyMaxCanvas" presStyleCnt="0">
        <dgm:presLayoutVars/>
      </dgm:prSet>
      <dgm:spPr/>
    </dgm:pt>
    <dgm:pt modelId="{8FA95672-79E8-4368-AD1B-1649B8CD7CE9}" type="pres">
      <dgm:prSet presAssocID="{5A876FAC-B24A-46D6-A457-CFB74C079C88}" presName="ThreeNodes_1" presStyleLbl="node1" presStyleIdx="0" presStyleCnt="3" custScaleY="44931">
        <dgm:presLayoutVars>
          <dgm:bulletEnabled val="1"/>
        </dgm:presLayoutVars>
      </dgm:prSet>
      <dgm:spPr/>
    </dgm:pt>
    <dgm:pt modelId="{812FE43A-41FA-418F-8AA2-E7B8E9134FE4}" type="pres">
      <dgm:prSet presAssocID="{5A876FAC-B24A-46D6-A457-CFB74C079C88}" presName="ThreeNodes_2" presStyleLbl="node1" presStyleIdx="1" presStyleCnt="3" custLinFactNeighborX="0" custLinFactNeighborY="1459">
        <dgm:presLayoutVars>
          <dgm:bulletEnabled val="1"/>
        </dgm:presLayoutVars>
      </dgm:prSet>
      <dgm:spPr/>
    </dgm:pt>
    <dgm:pt modelId="{F3810ECB-8E6A-4C27-A145-FCBA314415E2}" type="pres">
      <dgm:prSet presAssocID="{5A876FAC-B24A-46D6-A457-CFB74C079C88}" presName="ThreeNodes_3" presStyleLbl="node1" presStyleIdx="2" presStyleCnt="3">
        <dgm:presLayoutVars>
          <dgm:bulletEnabled val="1"/>
        </dgm:presLayoutVars>
      </dgm:prSet>
      <dgm:spPr/>
    </dgm:pt>
    <dgm:pt modelId="{868F3361-BB96-4F73-8072-A7BC9E01A372}" type="pres">
      <dgm:prSet presAssocID="{5A876FAC-B24A-46D6-A457-CFB74C079C88}" presName="ThreeConn_1-2" presStyleLbl="fgAccFollowNode1" presStyleIdx="0" presStyleCnt="2">
        <dgm:presLayoutVars>
          <dgm:bulletEnabled val="1"/>
        </dgm:presLayoutVars>
      </dgm:prSet>
      <dgm:spPr/>
    </dgm:pt>
    <dgm:pt modelId="{009A030B-7733-43E8-8911-630571D1DC86}" type="pres">
      <dgm:prSet presAssocID="{5A876FAC-B24A-46D6-A457-CFB74C079C88}" presName="ThreeConn_2-3" presStyleLbl="fgAccFollowNode1" presStyleIdx="1" presStyleCnt="2">
        <dgm:presLayoutVars>
          <dgm:bulletEnabled val="1"/>
        </dgm:presLayoutVars>
      </dgm:prSet>
      <dgm:spPr/>
    </dgm:pt>
    <dgm:pt modelId="{8F2DBB7F-3A1D-4318-A5CB-F5E78101B62D}" type="pres">
      <dgm:prSet presAssocID="{5A876FAC-B24A-46D6-A457-CFB74C079C88}" presName="ThreeNodes_1_text" presStyleLbl="node1" presStyleIdx="2" presStyleCnt="3">
        <dgm:presLayoutVars>
          <dgm:bulletEnabled val="1"/>
        </dgm:presLayoutVars>
      </dgm:prSet>
      <dgm:spPr/>
    </dgm:pt>
    <dgm:pt modelId="{BFD612AF-37FB-400B-B921-1EF523E4E51E}" type="pres">
      <dgm:prSet presAssocID="{5A876FAC-B24A-46D6-A457-CFB74C079C88}" presName="ThreeNodes_2_text" presStyleLbl="node1" presStyleIdx="2" presStyleCnt="3">
        <dgm:presLayoutVars>
          <dgm:bulletEnabled val="1"/>
        </dgm:presLayoutVars>
      </dgm:prSet>
      <dgm:spPr/>
    </dgm:pt>
    <dgm:pt modelId="{ECD9FA39-4FC5-4C55-A3D6-66292747A6FB}" type="pres">
      <dgm:prSet presAssocID="{5A876FAC-B24A-46D6-A457-CFB74C079C88}" presName="ThreeNodes_3_text" presStyleLbl="node1" presStyleIdx="2" presStyleCnt="3">
        <dgm:presLayoutVars>
          <dgm:bulletEnabled val="1"/>
        </dgm:presLayoutVars>
      </dgm:prSet>
      <dgm:spPr/>
    </dgm:pt>
  </dgm:ptLst>
  <dgm:cxnLst>
    <dgm:cxn modelId="{BC33855D-636B-4CCE-A28E-D22704E301D0}" type="presOf" srcId="{5A876FAC-B24A-46D6-A457-CFB74C079C88}" destId="{F92D7C28-2DD2-43A9-AD2F-4177855B8800}" srcOrd="0" destOrd="0" presId="urn:microsoft.com/office/officeart/2005/8/layout/vProcess5"/>
    <dgm:cxn modelId="{14886B4C-BCB1-4ADD-B67F-B3EF4D3E4DB1}" srcId="{5A876FAC-B24A-46D6-A457-CFB74C079C88}" destId="{A966C2E0-5742-4FE8-93EE-4E00484AB1A5}" srcOrd="2" destOrd="0" parTransId="{83A25ECC-D651-4BD4-A86B-4EEDE67A3192}" sibTransId="{5B2340A1-67D2-498D-8C59-9BFAA48CA948}"/>
    <dgm:cxn modelId="{E564A152-B11C-4B1F-A706-8A3326B25EC5}" type="presOf" srcId="{D288A9DA-93D1-4055-A569-4DFB1C32F575}" destId="{BFD612AF-37FB-400B-B921-1EF523E4E51E}" srcOrd="1" destOrd="0" presId="urn:microsoft.com/office/officeart/2005/8/layout/vProcess5"/>
    <dgm:cxn modelId="{A0C01985-9A27-4304-AD7E-27FD9663FA52}" type="presOf" srcId="{31CE3E86-D387-46D0-B1F4-A3E12ACE30C6}" destId="{009A030B-7733-43E8-8911-630571D1DC86}" srcOrd="0" destOrd="0" presId="urn:microsoft.com/office/officeart/2005/8/layout/vProcess5"/>
    <dgm:cxn modelId="{E1647091-5E3E-4C4E-9CD5-F2383CB2AA4D}" srcId="{5A876FAC-B24A-46D6-A457-CFB74C079C88}" destId="{354A119B-AF97-46AF-B48F-405CDEEB1A5C}" srcOrd="0" destOrd="0" parTransId="{9D84C91F-672C-47D6-A1A9-0EECD5219140}" sibTransId="{D8979C3B-9DA5-4921-870D-85E9C855F666}"/>
    <dgm:cxn modelId="{B73CD2AD-D99E-42D5-8797-5D15F775EF31}" srcId="{5A876FAC-B24A-46D6-A457-CFB74C079C88}" destId="{D288A9DA-93D1-4055-A569-4DFB1C32F575}" srcOrd="1" destOrd="0" parTransId="{EE06759D-FB90-4E88-B94B-8F7081819FE5}" sibTransId="{31CE3E86-D387-46D0-B1F4-A3E12ACE30C6}"/>
    <dgm:cxn modelId="{FCF830BE-AE7D-4120-94BF-C02589DE5E74}" type="presOf" srcId="{354A119B-AF97-46AF-B48F-405CDEEB1A5C}" destId="{8FA95672-79E8-4368-AD1B-1649B8CD7CE9}" srcOrd="0" destOrd="0" presId="urn:microsoft.com/office/officeart/2005/8/layout/vProcess5"/>
    <dgm:cxn modelId="{074254C0-CF0C-446E-9A89-2F5FC9853611}" type="presOf" srcId="{354A119B-AF97-46AF-B48F-405CDEEB1A5C}" destId="{8F2DBB7F-3A1D-4318-A5CB-F5E78101B62D}" srcOrd="1" destOrd="0" presId="urn:microsoft.com/office/officeart/2005/8/layout/vProcess5"/>
    <dgm:cxn modelId="{09AD3CD9-5E7C-417C-9597-B77D2D54E034}" type="presOf" srcId="{A966C2E0-5742-4FE8-93EE-4E00484AB1A5}" destId="{F3810ECB-8E6A-4C27-A145-FCBA314415E2}" srcOrd="0" destOrd="0" presId="urn:microsoft.com/office/officeart/2005/8/layout/vProcess5"/>
    <dgm:cxn modelId="{77F144E2-BCF0-45F3-9C58-AE7E17B793B1}" type="presOf" srcId="{D8979C3B-9DA5-4921-870D-85E9C855F666}" destId="{868F3361-BB96-4F73-8072-A7BC9E01A372}" srcOrd="0" destOrd="0" presId="urn:microsoft.com/office/officeart/2005/8/layout/vProcess5"/>
    <dgm:cxn modelId="{36E225EF-8C93-4379-B78A-F1C2B896107C}" type="presOf" srcId="{A966C2E0-5742-4FE8-93EE-4E00484AB1A5}" destId="{ECD9FA39-4FC5-4C55-A3D6-66292747A6FB}" srcOrd="1" destOrd="0" presId="urn:microsoft.com/office/officeart/2005/8/layout/vProcess5"/>
    <dgm:cxn modelId="{16ED6FFF-A0D1-4071-BFB6-A72890DCDA8C}" type="presOf" srcId="{D288A9DA-93D1-4055-A569-4DFB1C32F575}" destId="{812FE43A-41FA-418F-8AA2-E7B8E9134FE4}" srcOrd="0" destOrd="0" presId="urn:microsoft.com/office/officeart/2005/8/layout/vProcess5"/>
    <dgm:cxn modelId="{4136C8B0-AE65-47A8-8317-C2F896D05135}" type="presParOf" srcId="{F92D7C28-2DD2-43A9-AD2F-4177855B8800}" destId="{73045420-13D6-49DA-83C8-C3F871D87159}" srcOrd="0" destOrd="0" presId="urn:microsoft.com/office/officeart/2005/8/layout/vProcess5"/>
    <dgm:cxn modelId="{1F155373-C693-41C1-974B-6F860E658D2F}" type="presParOf" srcId="{F92D7C28-2DD2-43A9-AD2F-4177855B8800}" destId="{8FA95672-79E8-4368-AD1B-1649B8CD7CE9}" srcOrd="1" destOrd="0" presId="urn:microsoft.com/office/officeart/2005/8/layout/vProcess5"/>
    <dgm:cxn modelId="{CE57F407-ED2A-4260-823D-BA7F058F3A0E}" type="presParOf" srcId="{F92D7C28-2DD2-43A9-AD2F-4177855B8800}" destId="{812FE43A-41FA-418F-8AA2-E7B8E9134FE4}" srcOrd="2" destOrd="0" presId="urn:microsoft.com/office/officeart/2005/8/layout/vProcess5"/>
    <dgm:cxn modelId="{E069A5DE-1ACE-419E-89AF-003A37D9D72F}" type="presParOf" srcId="{F92D7C28-2DD2-43A9-AD2F-4177855B8800}" destId="{F3810ECB-8E6A-4C27-A145-FCBA314415E2}" srcOrd="3" destOrd="0" presId="urn:microsoft.com/office/officeart/2005/8/layout/vProcess5"/>
    <dgm:cxn modelId="{9ED4D000-FD5B-49A0-8EB1-6006E25B760D}" type="presParOf" srcId="{F92D7C28-2DD2-43A9-AD2F-4177855B8800}" destId="{868F3361-BB96-4F73-8072-A7BC9E01A372}" srcOrd="4" destOrd="0" presId="urn:microsoft.com/office/officeart/2005/8/layout/vProcess5"/>
    <dgm:cxn modelId="{12B03907-9CA4-41D6-87B4-20E932784729}" type="presParOf" srcId="{F92D7C28-2DD2-43A9-AD2F-4177855B8800}" destId="{009A030B-7733-43E8-8911-630571D1DC86}" srcOrd="5" destOrd="0" presId="urn:microsoft.com/office/officeart/2005/8/layout/vProcess5"/>
    <dgm:cxn modelId="{B624C334-CC32-4426-B4B1-D611F5A1CB57}" type="presParOf" srcId="{F92D7C28-2DD2-43A9-AD2F-4177855B8800}" destId="{8F2DBB7F-3A1D-4318-A5CB-F5E78101B62D}" srcOrd="6" destOrd="0" presId="urn:microsoft.com/office/officeart/2005/8/layout/vProcess5"/>
    <dgm:cxn modelId="{27858D12-5482-4CFC-9064-B89E12152033}" type="presParOf" srcId="{F92D7C28-2DD2-43A9-AD2F-4177855B8800}" destId="{BFD612AF-37FB-400B-B921-1EF523E4E51E}" srcOrd="7" destOrd="0" presId="urn:microsoft.com/office/officeart/2005/8/layout/vProcess5"/>
    <dgm:cxn modelId="{288433FD-2C20-46EC-A669-81F646C01A49}" type="presParOf" srcId="{F92D7C28-2DD2-43A9-AD2F-4177855B8800}" destId="{ECD9FA39-4FC5-4C55-A3D6-66292747A6F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4693A6-512A-413B-A1A8-896FA39B02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43E013-EABF-47B8-8393-750E83BF3643}">
      <dgm:prSet/>
      <dgm:spPr/>
      <dgm:t>
        <a:bodyPr/>
        <a:lstStyle/>
        <a:p>
          <a:r>
            <a:rPr lang="en-IN"/>
            <a:t>Communicate insights gained via visualization and analytics to a broad range of audiences (including project sponsors and technical team leads.</a:t>
          </a:r>
          <a:endParaRPr lang="en-US"/>
        </a:p>
      </dgm:t>
    </dgm:pt>
    <dgm:pt modelId="{0AB03B43-C92B-4A8C-B79C-D6B111B4CDB8}" type="parTrans" cxnId="{1ED1401C-5179-446C-A9ED-E51933EF9141}">
      <dgm:prSet/>
      <dgm:spPr/>
      <dgm:t>
        <a:bodyPr/>
        <a:lstStyle/>
        <a:p>
          <a:endParaRPr lang="en-US"/>
        </a:p>
      </dgm:t>
    </dgm:pt>
    <dgm:pt modelId="{A80C4BA4-4E8C-458A-9C6B-10D8D82B3CC5}" type="sibTrans" cxnId="{1ED1401C-5179-446C-A9ED-E51933EF9141}">
      <dgm:prSet/>
      <dgm:spPr/>
      <dgm:t>
        <a:bodyPr/>
        <a:lstStyle/>
        <a:p>
          <a:endParaRPr lang="en-US"/>
        </a:p>
      </dgm:t>
    </dgm:pt>
    <dgm:pt modelId="{7BF7FB20-E0BB-4E6E-9050-E26243896273}">
      <dgm:prSet/>
      <dgm:spPr/>
      <dgm:t>
        <a:bodyPr/>
        <a:lstStyle/>
        <a:p>
          <a:r>
            <a:rPr lang="en-IN"/>
            <a:t>Apply visualization and predictive models to help generate actionable insight.</a:t>
          </a:r>
          <a:endParaRPr lang="en-US"/>
        </a:p>
      </dgm:t>
    </dgm:pt>
    <dgm:pt modelId="{60685BC6-E73D-47EE-9AE1-3C45FD4CBED5}" type="parTrans" cxnId="{D2EE7D9E-0267-4BCD-B92C-9E20B4C29097}">
      <dgm:prSet/>
      <dgm:spPr/>
      <dgm:t>
        <a:bodyPr/>
        <a:lstStyle/>
        <a:p>
          <a:endParaRPr lang="en-US"/>
        </a:p>
      </dgm:t>
    </dgm:pt>
    <dgm:pt modelId="{DE56F17C-E990-4AA9-972C-5A579CED4686}" type="sibTrans" cxnId="{D2EE7D9E-0267-4BCD-B92C-9E20B4C29097}">
      <dgm:prSet/>
      <dgm:spPr/>
      <dgm:t>
        <a:bodyPr/>
        <a:lstStyle/>
        <a:p>
          <a:endParaRPr lang="en-US"/>
        </a:p>
      </dgm:t>
    </dgm:pt>
    <dgm:pt modelId="{23F4BA2D-9461-4FDC-9F99-65A95FD4413A}" type="pres">
      <dgm:prSet presAssocID="{384693A6-512A-413B-A1A8-896FA39B02EA}" presName="root" presStyleCnt="0">
        <dgm:presLayoutVars>
          <dgm:dir/>
          <dgm:resizeHandles val="exact"/>
        </dgm:presLayoutVars>
      </dgm:prSet>
      <dgm:spPr/>
    </dgm:pt>
    <dgm:pt modelId="{5BDA7735-CF34-4D8F-A83A-23A8B15ECEA1}" type="pres">
      <dgm:prSet presAssocID="{1643E013-EABF-47B8-8393-750E83BF3643}" presName="compNode" presStyleCnt="0"/>
      <dgm:spPr/>
    </dgm:pt>
    <dgm:pt modelId="{2D6F4D20-999F-4978-B46D-A5B06097C2CD}" type="pres">
      <dgm:prSet presAssocID="{1643E013-EABF-47B8-8393-750E83BF3643}" presName="bgRect" presStyleLbl="bgShp" presStyleIdx="0" presStyleCnt="2"/>
      <dgm:spPr/>
    </dgm:pt>
    <dgm:pt modelId="{85479426-D89A-4616-AF96-8B0E20A4A929}" type="pres">
      <dgm:prSet presAssocID="{1643E013-EABF-47B8-8393-750E83BF36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E598BF7-E09C-489A-88F8-839B61682CBF}" type="pres">
      <dgm:prSet presAssocID="{1643E013-EABF-47B8-8393-750E83BF3643}" presName="spaceRect" presStyleCnt="0"/>
      <dgm:spPr/>
    </dgm:pt>
    <dgm:pt modelId="{E04E6862-E930-4C65-ABC9-0A7AC2F0F73B}" type="pres">
      <dgm:prSet presAssocID="{1643E013-EABF-47B8-8393-750E83BF3643}" presName="parTx" presStyleLbl="revTx" presStyleIdx="0" presStyleCnt="2">
        <dgm:presLayoutVars>
          <dgm:chMax val="0"/>
          <dgm:chPref val="0"/>
        </dgm:presLayoutVars>
      </dgm:prSet>
      <dgm:spPr/>
    </dgm:pt>
    <dgm:pt modelId="{1FD46A50-3C5C-4B10-9B0C-493465623AFC}" type="pres">
      <dgm:prSet presAssocID="{A80C4BA4-4E8C-458A-9C6B-10D8D82B3CC5}" presName="sibTrans" presStyleCnt="0"/>
      <dgm:spPr/>
    </dgm:pt>
    <dgm:pt modelId="{C6EE9CBF-CB0E-4857-8ACE-7D0D94AA5D9D}" type="pres">
      <dgm:prSet presAssocID="{7BF7FB20-E0BB-4E6E-9050-E26243896273}" presName="compNode" presStyleCnt="0"/>
      <dgm:spPr/>
    </dgm:pt>
    <dgm:pt modelId="{4A59CA24-1C27-48E5-BA77-7C25CDB40847}" type="pres">
      <dgm:prSet presAssocID="{7BF7FB20-E0BB-4E6E-9050-E26243896273}" presName="bgRect" presStyleLbl="bgShp" presStyleIdx="1" presStyleCnt="2"/>
      <dgm:spPr/>
    </dgm:pt>
    <dgm:pt modelId="{C9DBFDFF-5BF6-46C3-A1FB-FC64EBB1B272}" type="pres">
      <dgm:prSet presAssocID="{7BF7FB20-E0BB-4E6E-9050-E2624389627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789A554-781F-41EC-A12B-1C6960D5CCA0}" type="pres">
      <dgm:prSet presAssocID="{7BF7FB20-E0BB-4E6E-9050-E26243896273}" presName="spaceRect" presStyleCnt="0"/>
      <dgm:spPr/>
    </dgm:pt>
    <dgm:pt modelId="{ACB5EB7A-DFFB-45D1-9AC8-D2F012075B74}" type="pres">
      <dgm:prSet presAssocID="{7BF7FB20-E0BB-4E6E-9050-E26243896273}" presName="parTx" presStyleLbl="revTx" presStyleIdx="1" presStyleCnt="2">
        <dgm:presLayoutVars>
          <dgm:chMax val="0"/>
          <dgm:chPref val="0"/>
        </dgm:presLayoutVars>
      </dgm:prSet>
      <dgm:spPr/>
    </dgm:pt>
  </dgm:ptLst>
  <dgm:cxnLst>
    <dgm:cxn modelId="{1ED1401C-5179-446C-A9ED-E51933EF9141}" srcId="{384693A6-512A-413B-A1A8-896FA39B02EA}" destId="{1643E013-EABF-47B8-8393-750E83BF3643}" srcOrd="0" destOrd="0" parTransId="{0AB03B43-C92B-4A8C-B79C-D6B111B4CDB8}" sibTransId="{A80C4BA4-4E8C-458A-9C6B-10D8D82B3CC5}"/>
    <dgm:cxn modelId="{B4234E9B-C3E4-48F3-A525-93BE7C013703}" type="presOf" srcId="{1643E013-EABF-47B8-8393-750E83BF3643}" destId="{E04E6862-E930-4C65-ABC9-0A7AC2F0F73B}" srcOrd="0" destOrd="0" presId="urn:microsoft.com/office/officeart/2018/2/layout/IconVerticalSolidList"/>
    <dgm:cxn modelId="{D2EE7D9E-0267-4BCD-B92C-9E20B4C29097}" srcId="{384693A6-512A-413B-A1A8-896FA39B02EA}" destId="{7BF7FB20-E0BB-4E6E-9050-E26243896273}" srcOrd="1" destOrd="0" parTransId="{60685BC6-E73D-47EE-9AE1-3C45FD4CBED5}" sibTransId="{DE56F17C-E990-4AA9-972C-5A579CED4686}"/>
    <dgm:cxn modelId="{188A3FEB-544C-4094-9577-D63E4511A43F}" type="presOf" srcId="{7BF7FB20-E0BB-4E6E-9050-E26243896273}" destId="{ACB5EB7A-DFFB-45D1-9AC8-D2F012075B74}" srcOrd="0" destOrd="0" presId="urn:microsoft.com/office/officeart/2018/2/layout/IconVerticalSolidList"/>
    <dgm:cxn modelId="{FC2341F1-7047-4E45-B3B4-DD9E2E2187F4}" type="presOf" srcId="{384693A6-512A-413B-A1A8-896FA39B02EA}" destId="{23F4BA2D-9461-4FDC-9F99-65A95FD4413A}" srcOrd="0" destOrd="0" presId="urn:microsoft.com/office/officeart/2018/2/layout/IconVerticalSolidList"/>
    <dgm:cxn modelId="{E5CD2272-833A-4103-AEC1-D73E08C4DE37}" type="presParOf" srcId="{23F4BA2D-9461-4FDC-9F99-65A95FD4413A}" destId="{5BDA7735-CF34-4D8F-A83A-23A8B15ECEA1}" srcOrd="0" destOrd="0" presId="urn:microsoft.com/office/officeart/2018/2/layout/IconVerticalSolidList"/>
    <dgm:cxn modelId="{FA93C428-5B5B-40C1-94BA-73671FF19E4E}" type="presParOf" srcId="{5BDA7735-CF34-4D8F-A83A-23A8B15ECEA1}" destId="{2D6F4D20-999F-4978-B46D-A5B06097C2CD}" srcOrd="0" destOrd="0" presId="urn:microsoft.com/office/officeart/2018/2/layout/IconVerticalSolidList"/>
    <dgm:cxn modelId="{E559E054-D3E2-4D72-8E0A-3D6B26D3DB98}" type="presParOf" srcId="{5BDA7735-CF34-4D8F-A83A-23A8B15ECEA1}" destId="{85479426-D89A-4616-AF96-8B0E20A4A929}" srcOrd="1" destOrd="0" presId="urn:microsoft.com/office/officeart/2018/2/layout/IconVerticalSolidList"/>
    <dgm:cxn modelId="{C759D0B1-C9CD-41CD-A8FB-4355B75B9EEA}" type="presParOf" srcId="{5BDA7735-CF34-4D8F-A83A-23A8B15ECEA1}" destId="{FE598BF7-E09C-489A-88F8-839B61682CBF}" srcOrd="2" destOrd="0" presId="urn:microsoft.com/office/officeart/2018/2/layout/IconVerticalSolidList"/>
    <dgm:cxn modelId="{4B45D1CE-9609-4C6C-B9AB-C65BAFFF3CE9}" type="presParOf" srcId="{5BDA7735-CF34-4D8F-A83A-23A8B15ECEA1}" destId="{E04E6862-E930-4C65-ABC9-0A7AC2F0F73B}" srcOrd="3" destOrd="0" presId="urn:microsoft.com/office/officeart/2018/2/layout/IconVerticalSolidList"/>
    <dgm:cxn modelId="{8F78B5E9-F367-4925-9AF5-B21854281498}" type="presParOf" srcId="{23F4BA2D-9461-4FDC-9F99-65A95FD4413A}" destId="{1FD46A50-3C5C-4B10-9B0C-493465623AFC}" srcOrd="1" destOrd="0" presId="urn:microsoft.com/office/officeart/2018/2/layout/IconVerticalSolidList"/>
    <dgm:cxn modelId="{E4A0FEF7-618B-47AB-B056-12CCB820E3EE}" type="presParOf" srcId="{23F4BA2D-9461-4FDC-9F99-65A95FD4413A}" destId="{C6EE9CBF-CB0E-4857-8ACE-7D0D94AA5D9D}" srcOrd="2" destOrd="0" presId="urn:microsoft.com/office/officeart/2018/2/layout/IconVerticalSolidList"/>
    <dgm:cxn modelId="{0DF8AF08-CA99-4CBA-B9C1-B963B06D996C}" type="presParOf" srcId="{C6EE9CBF-CB0E-4857-8ACE-7D0D94AA5D9D}" destId="{4A59CA24-1C27-48E5-BA77-7C25CDB40847}" srcOrd="0" destOrd="0" presId="urn:microsoft.com/office/officeart/2018/2/layout/IconVerticalSolidList"/>
    <dgm:cxn modelId="{B8D23878-5238-4DB9-83A6-8E42A85CFAA6}" type="presParOf" srcId="{C6EE9CBF-CB0E-4857-8ACE-7D0D94AA5D9D}" destId="{C9DBFDFF-5BF6-46C3-A1FB-FC64EBB1B272}" srcOrd="1" destOrd="0" presId="urn:microsoft.com/office/officeart/2018/2/layout/IconVerticalSolidList"/>
    <dgm:cxn modelId="{877669BC-2578-4BB5-AEB8-931F1F376DC3}" type="presParOf" srcId="{C6EE9CBF-CB0E-4857-8ACE-7D0D94AA5D9D}" destId="{F789A554-781F-41EC-A12B-1C6960D5CCA0}" srcOrd="2" destOrd="0" presId="urn:microsoft.com/office/officeart/2018/2/layout/IconVerticalSolidList"/>
    <dgm:cxn modelId="{07330DC2-4D0E-49CB-A62E-E5D51BCF180D}" type="presParOf" srcId="{C6EE9CBF-CB0E-4857-8ACE-7D0D94AA5D9D}" destId="{ACB5EB7A-DFFB-45D1-9AC8-D2F012075B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9DB915-0F5B-4F7C-A7A3-EFAE6966E77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D2E427-2841-4148-9385-4DF7545C18E0}">
      <dgm:prSet/>
      <dgm:spPr/>
      <dgm:t>
        <a:bodyPr/>
        <a:lstStyle/>
        <a:p>
          <a:r>
            <a:rPr lang="en-IN" b="1"/>
            <a:t>Project Description: </a:t>
          </a:r>
          <a:endParaRPr lang="en-US"/>
        </a:p>
      </dgm:t>
    </dgm:pt>
    <dgm:pt modelId="{B26FEC4B-2152-49B2-A346-BCD3A0ABC308}" type="parTrans" cxnId="{ED6AE4DC-6662-49F7-9C06-9750B066B956}">
      <dgm:prSet/>
      <dgm:spPr/>
      <dgm:t>
        <a:bodyPr/>
        <a:lstStyle/>
        <a:p>
          <a:endParaRPr lang="en-US"/>
        </a:p>
      </dgm:t>
    </dgm:pt>
    <dgm:pt modelId="{2DAF405D-4157-489B-9BD6-74957E83127E}" type="sibTrans" cxnId="{ED6AE4DC-6662-49F7-9C06-9750B066B956}">
      <dgm:prSet/>
      <dgm:spPr/>
      <dgm:t>
        <a:bodyPr/>
        <a:lstStyle/>
        <a:p>
          <a:endParaRPr lang="en-US"/>
        </a:p>
      </dgm:t>
    </dgm:pt>
    <dgm:pt modelId="{CF15D897-DCFB-4D3C-8228-2A00C6D3FEC3}">
      <dgm:prSet/>
      <dgm:spPr/>
      <dgm:t>
        <a:bodyPr/>
        <a:lstStyle/>
        <a:p>
          <a:r>
            <a:rPr lang="en-IN"/>
            <a:t>This datapipeline focuses on processing a Lacrosse game’s live data, that creates box score and updates the database tables when game is over.</a:t>
          </a:r>
          <a:endParaRPr lang="en-US"/>
        </a:p>
      </dgm:t>
    </dgm:pt>
    <dgm:pt modelId="{DBD0111E-DD7D-4A66-8918-E9AA90B95B4E}" type="parTrans" cxnId="{4EAFEFF6-0DCC-46EE-B536-B195D6ED04E8}">
      <dgm:prSet/>
      <dgm:spPr/>
      <dgm:t>
        <a:bodyPr/>
        <a:lstStyle/>
        <a:p>
          <a:endParaRPr lang="en-US"/>
        </a:p>
      </dgm:t>
    </dgm:pt>
    <dgm:pt modelId="{230BF7CE-8A7F-4B9F-80DF-07DABAA5A43C}" type="sibTrans" cxnId="{4EAFEFF6-0DCC-46EE-B536-B195D6ED04E8}">
      <dgm:prSet/>
      <dgm:spPr/>
      <dgm:t>
        <a:bodyPr/>
        <a:lstStyle/>
        <a:p>
          <a:endParaRPr lang="en-US"/>
        </a:p>
      </dgm:t>
    </dgm:pt>
    <dgm:pt modelId="{F1D650AE-8509-45BD-878C-C587F13EC78D}">
      <dgm:prSet/>
      <dgm:spPr/>
      <dgm:t>
        <a:bodyPr/>
        <a:lstStyle/>
        <a:p>
          <a:r>
            <a:rPr lang="en-IN" b="1"/>
            <a:t>Databases:</a:t>
          </a:r>
          <a:endParaRPr lang="en-US"/>
        </a:p>
      </dgm:t>
    </dgm:pt>
    <dgm:pt modelId="{83B5B35A-FC34-465F-81F0-317A82D0CEB3}" type="parTrans" cxnId="{C72A1F2C-7881-4CFB-BB62-514B6FE32DBB}">
      <dgm:prSet/>
      <dgm:spPr/>
      <dgm:t>
        <a:bodyPr/>
        <a:lstStyle/>
        <a:p>
          <a:endParaRPr lang="en-US"/>
        </a:p>
      </dgm:t>
    </dgm:pt>
    <dgm:pt modelId="{FD699B41-E611-461D-B116-6107C937D809}" type="sibTrans" cxnId="{C72A1F2C-7881-4CFB-BB62-514B6FE32DBB}">
      <dgm:prSet/>
      <dgm:spPr/>
      <dgm:t>
        <a:bodyPr/>
        <a:lstStyle/>
        <a:p>
          <a:endParaRPr lang="en-US"/>
        </a:p>
      </dgm:t>
    </dgm:pt>
    <dgm:pt modelId="{7B3F712E-80FA-4452-99C1-B1A2B38D2CF9}">
      <dgm:prSet/>
      <dgm:spPr/>
      <dgm:t>
        <a:bodyPr/>
        <a:lstStyle/>
        <a:p>
          <a:r>
            <a:rPr lang="en-IN"/>
            <a:t>• </a:t>
          </a:r>
          <a:r>
            <a:rPr lang="en-IN" b="1"/>
            <a:t>mssql</a:t>
          </a:r>
          <a:r>
            <a:rPr lang="en-IN"/>
            <a:t> : Microsoft SQL Server Database that stores player and teams reference data. The database is called ‘sidearm’ and the tables are ‘players’ and ‘teams’.</a:t>
          </a:r>
          <a:endParaRPr lang="en-US"/>
        </a:p>
      </dgm:t>
    </dgm:pt>
    <dgm:pt modelId="{C42241BE-3CDE-4598-B0B9-420578651755}" type="parTrans" cxnId="{AF79C688-540C-4B1A-9550-9EBF8EC81125}">
      <dgm:prSet/>
      <dgm:spPr/>
      <dgm:t>
        <a:bodyPr/>
        <a:lstStyle/>
        <a:p>
          <a:endParaRPr lang="en-US"/>
        </a:p>
      </dgm:t>
    </dgm:pt>
    <dgm:pt modelId="{D691104D-E4A5-472B-9D1C-5D285A923864}" type="sibTrans" cxnId="{AF79C688-540C-4B1A-9550-9EBF8EC81125}">
      <dgm:prSet/>
      <dgm:spPr/>
      <dgm:t>
        <a:bodyPr/>
        <a:lstStyle/>
        <a:p>
          <a:endParaRPr lang="en-US"/>
        </a:p>
      </dgm:t>
    </dgm:pt>
    <dgm:pt modelId="{79ADC5F7-268D-4CE8-85E8-64206FCE20CE}">
      <dgm:prSet/>
      <dgm:spPr/>
      <dgm:t>
        <a:bodyPr/>
        <a:lstStyle/>
        <a:p>
          <a:r>
            <a:rPr lang="en-IN"/>
            <a:t>• </a:t>
          </a:r>
          <a:r>
            <a:rPr lang="en-IN" b="1"/>
            <a:t>minio</a:t>
          </a:r>
          <a:r>
            <a:rPr lang="en-IN"/>
            <a:t>: An S3 compatible object store that contains the live gamestream data. It is stored in minio/gamestreams bucket.</a:t>
          </a:r>
          <a:endParaRPr lang="en-US"/>
        </a:p>
      </dgm:t>
    </dgm:pt>
    <dgm:pt modelId="{0CA8FF82-54EA-4107-8594-7914D6D46B06}" type="parTrans" cxnId="{F9A9C7BA-886E-4362-BD3D-F6E70608E189}">
      <dgm:prSet/>
      <dgm:spPr/>
      <dgm:t>
        <a:bodyPr/>
        <a:lstStyle/>
        <a:p>
          <a:endParaRPr lang="en-US"/>
        </a:p>
      </dgm:t>
    </dgm:pt>
    <dgm:pt modelId="{293D4985-F167-4D29-AA36-DE8E39A3C971}" type="sibTrans" cxnId="{F9A9C7BA-886E-4362-BD3D-F6E70608E189}">
      <dgm:prSet/>
      <dgm:spPr/>
      <dgm:t>
        <a:bodyPr/>
        <a:lstStyle/>
        <a:p>
          <a:endParaRPr lang="en-US"/>
        </a:p>
      </dgm:t>
    </dgm:pt>
    <dgm:pt modelId="{68DA6178-AF64-4F1A-AA0B-85A28818A456}">
      <dgm:prSet/>
      <dgm:spPr/>
      <dgm:t>
        <a:bodyPr/>
        <a:lstStyle/>
        <a:p>
          <a:r>
            <a:rPr lang="en-IN"/>
            <a:t>• </a:t>
          </a:r>
          <a:r>
            <a:rPr lang="en-IN" b="1"/>
            <a:t>mongodb</a:t>
          </a:r>
          <a:r>
            <a:rPr lang="en-IN"/>
            <a:t> – A mongodb database that stores the game streams real-time box store so the web developers can create a page from the data. The box score is written to mongo/sidearm/boxscores collection.</a:t>
          </a:r>
          <a:endParaRPr lang="en-US"/>
        </a:p>
      </dgm:t>
    </dgm:pt>
    <dgm:pt modelId="{23016A19-0A33-497B-A27E-523ADD5EA1F6}" type="parTrans" cxnId="{3A6FCEA5-A873-4359-95C4-CEFDB3F30F53}">
      <dgm:prSet/>
      <dgm:spPr/>
      <dgm:t>
        <a:bodyPr/>
        <a:lstStyle/>
        <a:p>
          <a:endParaRPr lang="en-US"/>
        </a:p>
      </dgm:t>
    </dgm:pt>
    <dgm:pt modelId="{C5DD9E17-3BC5-4209-AF88-14D38F961D85}" type="sibTrans" cxnId="{3A6FCEA5-A873-4359-95C4-CEFDB3F30F53}">
      <dgm:prSet/>
      <dgm:spPr/>
      <dgm:t>
        <a:bodyPr/>
        <a:lstStyle/>
        <a:p>
          <a:endParaRPr lang="en-US"/>
        </a:p>
      </dgm:t>
    </dgm:pt>
    <dgm:pt modelId="{0B14166E-8C1A-45E5-BBCC-F284EE7D01F2}" type="pres">
      <dgm:prSet presAssocID="{729DB915-0F5B-4F7C-A7A3-EFAE6966E770}" presName="root" presStyleCnt="0">
        <dgm:presLayoutVars>
          <dgm:dir/>
          <dgm:resizeHandles val="exact"/>
        </dgm:presLayoutVars>
      </dgm:prSet>
      <dgm:spPr/>
    </dgm:pt>
    <dgm:pt modelId="{FEC3DE21-819C-4031-8EDC-FC84B439E236}" type="pres">
      <dgm:prSet presAssocID="{62D2E427-2841-4148-9385-4DF7545C18E0}" presName="compNode" presStyleCnt="0"/>
      <dgm:spPr/>
    </dgm:pt>
    <dgm:pt modelId="{D30FED49-FF28-4B0D-A76F-DFE8D6C29E44}" type="pres">
      <dgm:prSet presAssocID="{62D2E427-2841-4148-9385-4DF7545C18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8861D03-39EA-4442-BB25-1DF66D0D74C9}" type="pres">
      <dgm:prSet presAssocID="{62D2E427-2841-4148-9385-4DF7545C18E0}" presName="spaceRect" presStyleCnt="0"/>
      <dgm:spPr/>
    </dgm:pt>
    <dgm:pt modelId="{F64ECBCA-C7B0-4572-B998-E01884A020C6}" type="pres">
      <dgm:prSet presAssocID="{62D2E427-2841-4148-9385-4DF7545C18E0}" presName="textRect" presStyleLbl="revTx" presStyleIdx="0" presStyleCnt="6">
        <dgm:presLayoutVars>
          <dgm:chMax val="1"/>
          <dgm:chPref val="1"/>
        </dgm:presLayoutVars>
      </dgm:prSet>
      <dgm:spPr/>
    </dgm:pt>
    <dgm:pt modelId="{B48543A9-90AF-43DB-B091-0300F953445D}" type="pres">
      <dgm:prSet presAssocID="{2DAF405D-4157-489B-9BD6-74957E83127E}" presName="sibTrans" presStyleCnt="0"/>
      <dgm:spPr/>
    </dgm:pt>
    <dgm:pt modelId="{623D8A5C-1948-4E0E-8AF6-F68C624D535A}" type="pres">
      <dgm:prSet presAssocID="{CF15D897-DCFB-4D3C-8228-2A00C6D3FEC3}" presName="compNode" presStyleCnt="0"/>
      <dgm:spPr/>
    </dgm:pt>
    <dgm:pt modelId="{24B78D6D-502F-4DF3-BD15-0D3F5B6E0435}" type="pres">
      <dgm:prSet presAssocID="{CF15D897-DCFB-4D3C-8228-2A00C6D3FEC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3BDB45BC-1458-4102-82A5-DA0F65E1F8DC}" type="pres">
      <dgm:prSet presAssocID="{CF15D897-DCFB-4D3C-8228-2A00C6D3FEC3}" presName="spaceRect" presStyleCnt="0"/>
      <dgm:spPr/>
    </dgm:pt>
    <dgm:pt modelId="{C8417AE9-5CCE-44D0-83FD-BA080E5B3BD3}" type="pres">
      <dgm:prSet presAssocID="{CF15D897-DCFB-4D3C-8228-2A00C6D3FEC3}" presName="textRect" presStyleLbl="revTx" presStyleIdx="1" presStyleCnt="6">
        <dgm:presLayoutVars>
          <dgm:chMax val="1"/>
          <dgm:chPref val="1"/>
        </dgm:presLayoutVars>
      </dgm:prSet>
      <dgm:spPr/>
    </dgm:pt>
    <dgm:pt modelId="{5B770ADB-22F2-4A8D-A729-B4DBE9FC89F3}" type="pres">
      <dgm:prSet presAssocID="{230BF7CE-8A7F-4B9F-80DF-07DABAA5A43C}" presName="sibTrans" presStyleCnt="0"/>
      <dgm:spPr/>
    </dgm:pt>
    <dgm:pt modelId="{53944C01-D535-4682-9795-D98DFF986741}" type="pres">
      <dgm:prSet presAssocID="{F1D650AE-8509-45BD-878C-C587F13EC78D}" presName="compNode" presStyleCnt="0"/>
      <dgm:spPr/>
    </dgm:pt>
    <dgm:pt modelId="{4D7B60B1-F90F-4291-8BBB-C310EF4AB895}" type="pres">
      <dgm:prSet presAssocID="{F1D650AE-8509-45BD-878C-C587F13EC78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DDB074D-8B9E-42C9-9CD7-464EFCA0DDFF}" type="pres">
      <dgm:prSet presAssocID="{F1D650AE-8509-45BD-878C-C587F13EC78D}" presName="spaceRect" presStyleCnt="0"/>
      <dgm:spPr/>
    </dgm:pt>
    <dgm:pt modelId="{34EC309E-DDEE-42E1-9D56-B09D6435D39C}" type="pres">
      <dgm:prSet presAssocID="{F1D650AE-8509-45BD-878C-C587F13EC78D}" presName="textRect" presStyleLbl="revTx" presStyleIdx="2" presStyleCnt="6">
        <dgm:presLayoutVars>
          <dgm:chMax val="1"/>
          <dgm:chPref val="1"/>
        </dgm:presLayoutVars>
      </dgm:prSet>
      <dgm:spPr/>
    </dgm:pt>
    <dgm:pt modelId="{8DA68EA2-A031-47A3-8F44-A3E84805DAA2}" type="pres">
      <dgm:prSet presAssocID="{FD699B41-E611-461D-B116-6107C937D809}" presName="sibTrans" presStyleCnt="0"/>
      <dgm:spPr/>
    </dgm:pt>
    <dgm:pt modelId="{8BEA9E68-B0B7-434A-A4F4-9CDE1CB198CD}" type="pres">
      <dgm:prSet presAssocID="{7B3F712E-80FA-4452-99C1-B1A2B38D2CF9}" presName="compNode" presStyleCnt="0"/>
      <dgm:spPr/>
    </dgm:pt>
    <dgm:pt modelId="{8EB821AC-B057-4D35-A9AE-3EC3900670E8}" type="pres">
      <dgm:prSet presAssocID="{7B3F712E-80FA-4452-99C1-B1A2B38D2C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F0FA8E4C-3013-4942-8C3D-57ACB37272CB}" type="pres">
      <dgm:prSet presAssocID="{7B3F712E-80FA-4452-99C1-B1A2B38D2CF9}" presName="spaceRect" presStyleCnt="0"/>
      <dgm:spPr/>
    </dgm:pt>
    <dgm:pt modelId="{E3C2D0F1-9748-4BB1-A812-E2C6D06C80E1}" type="pres">
      <dgm:prSet presAssocID="{7B3F712E-80FA-4452-99C1-B1A2B38D2CF9}" presName="textRect" presStyleLbl="revTx" presStyleIdx="3" presStyleCnt="6">
        <dgm:presLayoutVars>
          <dgm:chMax val="1"/>
          <dgm:chPref val="1"/>
        </dgm:presLayoutVars>
      </dgm:prSet>
      <dgm:spPr/>
    </dgm:pt>
    <dgm:pt modelId="{5EDABA7B-EB89-4512-B0BA-61EF307229FE}" type="pres">
      <dgm:prSet presAssocID="{D691104D-E4A5-472B-9D1C-5D285A923864}" presName="sibTrans" presStyleCnt="0"/>
      <dgm:spPr/>
    </dgm:pt>
    <dgm:pt modelId="{011827B7-A955-46DF-A234-4A891B13FC7C}" type="pres">
      <dgm:prSet presAssocID="{79ADC5F7-268D-4CE8-85E8-64206FCE20CE}" presName="compNode" presStyleCnt="0"/>
      <dgm:spPr/>
    </dgm:pt>
    <dgm:pt modelId="{02F40683-0D06-43D5-933C-A6BD00E4FA8A}" type="pres">
      <dgm:prSet presAssocID="{79ADC5F7-268D-4CE8-85E8-64206FCE20C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B4891831-859B-4FE7-9DCB-CA548F14338A}" type="pres">
      <dgm:prSet presAssocID="{79ADC5F7-268D-4CE8-85E8-64206FCE20CE}" presName="spaceRect" presStyleCnt="0"/>
      <dgm:spPr/>
    </dgm:pt>
    <dgm:pt modelId="{370867A8-3C63-48BB-8A05-6C82EA02E79E}" type="pres">
      <dgm:prSet presAssocID="{79ADC5F7-268D-4CE8-85E8-64206FCE20CE}" presName="textRect" presStyleLbl="revTx" presStyleIdx="4" presStyleCnt="6">
        <dgm:presLayoutVars>
          <dgm:chMax val="1"/>
          <dgm:chPref val="1"/>
        </dgm:presLayoutVars>
      </dgm:prSet>
      <dgm:spPr/>
    </dgm:pt>
    <dgm:pt modelId="{E1911855-1F56-43DA-8B14-A9A664E0F3F3}" type="pres">
      <dgm:prSet presAssocID="{293D4985-F167-4D29-AA36-DE8E39A3C971}" presName="sibTrans" presStyleCnt="0"/>
      <dgm:spPr/>
    </dgm:pt>
    <dgm:pt modelId="{8699DB4F-9BEF-462B-87C4-7F82A52C6ABD}" type="pres">
      <dgm:prSet presAssocID="{68DA6178-AF64-4F1A-AA0B-85A28818A456}" presName="compNode" presStyleCnt="0"/>
      <dgm:spPr/>
    </dgm:pt>
    <dgm:pt modelId="{97111A04-8EFD-4599-B5BD-6987FB98AFC1}" type="pres">
      <dgm:prSet presAssocID="{68DA6178-AF64-4F1A-AA0B-85A28818A45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k"/>
        </a:ext>
      </dgm:extLst>
    </dgm:pt>
    <dgm:pt modelId="{7D1513A2-F885-4DED-998C-80810B8DE1F8}" type="pres">
      <dgm:prSet presAssocID="{68DA6178-AF64-4F1A-AA0B-85A28818A456}" presName="spaceRect" presStyleCnt="0"/>
      <dgm:spPr/>
    </dgm:pt>
    <dgm:pt modelId="{B09C7BB3-D6D7-437D-B5BA-004832DD1601}" type="pres">
      <dgm:prSet presAssocID="{68DA6178-AF64-4F1A-AA0B-85A28818A456}" presName="textRect" presStyleLbl="revTx" presStyleIdx="5" presStyleCnt="6">
        <dgm:presLayoutVars>
          <dgm:chMax val="1"/>
          <dgm:chPref val="1"/>
        </dgm:presLayoutVars>
      </dgm:prSet>
      <dgm:spPr/>
    </dgm:pt>
  </dgm:ptLst>
  <dgm:cxnLst>
    <dgm:cxn modelId="{C72A1F2C-7881-4CFB-BB62-514B6FE32DBB}" srcId="{729DB915-0F5B-4F7C-A7A3-EFAE6966E770}" destId="{F1D650AE-8509-45BD-878C-C587F13EC78D}" srcOrd="2" destOrd="0" parTransId="{83B5B35A-FC34-465F-81F0-317A82D0CEB3}" sibTransId="{FD699B41-E611-461D-B116-6107C937D809}"/>
    <dgm:cxn modelId="{8671CA5D-420E-4C0E-A533-2A40765BB897}" type="presOf" srcId="{79ADC5F7-268D-4CE8-85E8-64206FCE20CE}" destId="{370867A8-3C63-48BB-8A05-6C82EA02E79E}" srcOrd="0" destOrd="0" presId="urn:microsoft.com/office/officeart/2018/2/layout/IconLabelList"/>
    <dgm:cxn modelId="{867D8048-151E-4C1F-B8E0-9DDF60F9B969}" type="presOf" srcId="{F1D650AE-8509-45BD-878C-C587F13EC78D}" destId="{34EC309E-DDEE-42E1-9D56-B09D6435D39C}" srcOrd="0" destOrd="0" presId="urn:microsoft.com/office/officeart/2018/2/layout/IconLabelList"/>
    <dgm:cxn modelId="{17DE184D-FA75-455A-AE72-B8870DDCBAB7}" type="presOf" srcId="{CF15D897-DCFB-4D3C-8228-2A00C6D3FEC3}" destId="{C8417AE9-5CCE-44D0-83FD-BA080E5B3BD3}" srcOrd="0" destOrd="0" presId="urn:microsoft.com/office/officeart/2018/2/layout/IconLabelList"/>
    <dgm:cxn modelId="{D771F655-ED0E-443C-8519-74FEE6818CBE}" type="presOf" srcId="{7B3F712E-80FA-4452-99C1-B1A2B38D2CF9}" destId="{E3C2D0F1-9748-4BB1-A812-E2C6D06C80E1}" srcOrd="0" destOrd="0" presId="urn:microsoft.com/office/officeart/2018/2/layout/IconLabelList"/>
    <dgm:cxn modelId="{AF79C688-540C-4B1A-9550-9EBF8EC81125}" srcId="{729DB915-0F5B-4F7C-A7A3-EFAE6966E770}" destId="{7B3F712E-80FA-4452-99C1-B1A2B38D2CF9}" srcOrd="3" destOrd="0" parTransId="{C42241BE-3CDE-4598-B0B9-420578651755}" sibTransId="{D691104D-E4A5-472B-9D1C-5D285A923864}"/>
    <dgm:cxn modelId="{3A6FCEA5-A873-4359-95C4-CEFDB3F30F53}" srcId="{729DB915-0F5B-4F7C-A7A3-EFAE6966E770}" destId="{68DA6178-AF64-4F1A-AA0B-85A28818A456}" srcOrd="5" destOrd="0" parTransId="{23016A19-0A33-497B-A27E-523ADD5EA1F6}" sibTransId="{C5DD9E17-3BC5-4209-AF88-14D38F961D85}"/>
    <dgm:cxn modelId="{F9A9C7BA-886E-4362-BD3D-F6E70608E189}" srcId="{729DB915-0F5B-4F7C-A7A3-EFAE6966E770}" destId="{79ADC5F7-268D-4CE8-85E8-64206FCE20CE}" srcOrd="4" destOrd="0" parTransId="{0CA8FF82-54EA-4107-8594-7914D6D46B06}" sibTransId="{293D4985-F167-4D29-AA36-DE8E39A3C971}"/>
    <dgm:cxn modelId="{ED6AE4DC-6662-49F7-9C06-9750B066B956}" srcId="{729DB915-0F5B-4F7C-A7A3-EFAE6966E770}" destId="{62D2E427-2841-4148-9385-4DF7545C18E0}" srcOrd="0" destOrd="0" parTransId="{B26FEC4B-2152-49B2-A346-BCD3A0ABC308}" sibTransId="{2DAF405D-4157-489B-9BD6-74957E83127E}"/>
    <dgm:cxn modelId="{08316BE4-8146-47F0-B9C0-76F28F6CAA85}" type="presOf" srcId="{729DB915-0F5B-4F7C-A7A3-EFAE6966E770}" destId="{0B14166E-8C1A-45E5-BBCC-F284EE7D01F2}" srcOrd="0" destOrd="0" presId="urn:microsoft.com/office/officeart/2018/2/layout/IconLabelList"/>
    <dgm:cxn modelId="{4589CAE7-EFEF-4D87-BB5C-07732AD7B137}" type="presOf" srcId="{62D2E427-2841-4148-9385-4DF7545C18E0}" destId="{F64ECBCA-C7B0-4572-B998-E01884A020C6}" srcOrd="0" destOrd="0" presId="urn:microsoft.com/office/officeart/2018/2/layout/IconLabelList"/>
    <dgm:cxn modelId="{5A53D9F5-0728-405D-A532-F279C5C652D8}" type="presOf" srcId="{68DA6178-AF64-4F1A-AA0B-85A28818A456}" destId="{B09C7BB3-D6D7-437D-B5BA-004832DD1601}" srcOrd="0" destOrd="0" presId="urn:microsoft.com/office/officeart/2018/2/layout/IconLabelList"/>
    <dgm:cxn modelId="{4EAFEFF6-0DCC-46EE-B536-B195D6ED04E8}" srcId="{729DB915-0F5B-4F7C-A7A3-EFAE6966E770}" destId="{CF15D897-DCFB-4D3C-8228-2A00C6D3FEC3}" srcOrd="1" destOrd="0" parTransId="{DBD0111E-DD7D-4A66-8918-E9AA90B95B4E}" sibTransId="{230BF7CE-8A7F-4B9F-80DF-07DABAA5A43C}"/>
    <dgm:cxn modelId="{D59820B2-0128-40AE-9BE0-86D468B7A724}" type="presParOf" srcId="{0B14166E-8C1A-45E5-BBCC-F284EE7D01F2}" destId="{FEC3DE21-819C-4031-8EDC-FC84B439E236}" srcOrd="0" destOrd="0" presId="urn:microsoft.com/office/officeart/2018/2/layout/IconLabelList"/>
    <dgm:cxn modelId="{54EB1C6F-ACBB-4DEE-9C6F-B586ADEF7694}" type="presParOf" srcId="{FEC3DE21-819C-4031-8EDC-FC84B439E236}" destId="{D30FED49-FF28-4B0D-A76F-DFE8D6C29E44}" srcOrd="0" destOrd="0" presId="urn:microsoft.com/office/officeart/2018/2/layout/IconLabelList"/>
    <dgm:cxn modelId="{C60231C5-6DE1-4825-9DD9-C406BC4150A3}" type="presParOf" srcId="{FEC3DE21-819C-4031-8EDC-FC84B439E236}" destId="{C8861D03-39EA-4442-BB25-1DF66D0D74C9}" srcOrd="1" destOrd="0" presId="urn:microsoft.com/office/officeart/2018/2/layout/IconLabelList"/>
    <dgm:cxn modelId="{E948C62C-38B4-425A-9D55-7D41825B4C24}" type="presParOf" srcId="{FEC3DE21-819C-4031-8EDC-FC84B439E236}" destId="{F64ECBCA-C7B0-4572-B998-E01884A020C6}" srcOrd="2" destOrd="0" presId="urn:microsoft.com/office/officeart/2018/2/layout/IconLabelList"/>
    <dgm:cxn modelId="{B013AFA1-F3E1-425B-9BD1-FF0FE263C503}" type="presParOf" srcId="{0B14166E-8C1A-45E5-BBCC-F284EE7D01F2}" destId="{B48543A9-90AF-43DB-B091-0300F953445D}" srcOrd="1" destOrd="0" presId="urn:microsoft.com/office/officeart/2018/2/layout/IconLabelList"/>
    <dgm:cxn modelId="{901A01A6-7302-47AD-A977-46F8A8A19661}" type="presParOf" srcId="{0B14166E-8C1A-45E5-BBCC-F284EE7D01F2}" destId="{623D8A5C-1948-4E0E-8AF6-F68C624D535A}" srcOrd="2" destOrd="0" presId="urn:microsoft.com/office/officeart/2018/2/layout/IconLabelList"/>
    <dgm:cxn modelId="{A40FBE7B-9D1A-4C63-A463-21431F7E4DD1}" type="presParOf" srcId="{623D8A5C-1948-4E0E-8AF6-F68C624D535A}" destId="{24B78D6D-502F-4DF3-BD15-0D3F5B6E0435}" srcOrd="0" destOrd="0" presId="urn:microsoft.com/office/officeart/2018/2/layout/IconLabelList"/>
    <dgm:cxn modelId="{A31B574E-AD03-42C8-BA0F-FB473B3EF2AF}" type="presParOf" srcId="{623D8A5C-1948-4E0E-8AF6-F68C624D535A}" destId="{3BDB45BC-1458-4102-82A5-DA0F65E1F8DC}" srcOrd="1" destOrd="0" presId="urn:microsoft.com/office/officeart/2018/2/layout/IconLabelList"/>
    <dgm:cxn modelId="{452B322E-FBB5-4F08-A988-71ED6960ECC5}" type="presParOf" srcId="{623D8A5C-1948-4E0E-8AF6-F68C624D535A}" destId="{C8417AE9-5CCE-44D0-83FD-BA080E5B3BD3}" srcOrd="2" destOrd="0" presId="urn:microsoft.com/office/officeart/2018/2/layout/IconLabelList"/>
    <dgm:cxn modelId="{C6CC3D46-C621-4FF8-8C8C-999C5A9D0A17}" type="presParOf" srcId="{0B14166E-8C1A-45E5-BBCC-F284EE7D01F2}" destId="{5B770ADB-22F2-4A8D-A729-B4DBE9FC89F3}" srcOrd="3" destOrd="0" presId="urn:microsoft.com/office/officeart/2018/2/layout/IconLabelList"/>
    <dgm:cxn modelId="{D73A7B01-3EA2-4437-AA91-AB0F09C9C663}" type="presParOf" srcId="{0B14166E-8C1A-45E5-BBCC-F284EE7D01F2}" destId="{53944C01-D535-4682-9795-D98DFF986741}" srcOrd="4" destOrd="0" presId="urn:microsoft.com/office/officeart/2018/2/layout/IconLabelList"/>
    <dgm:cxn modelId="{8752E1FA-C467-49CA-A8D8-5D096EC04786}" type="presParOf" srcId="{53944C01-D535-4682-9795-D98DFF986741}" destId="{4D7B60B1-F90F-4291-8BBB-C310EF4AB895}" srcOrd="0" destOrd="0" presId="urn:microsoft.com/office/officeart/2018/2/layout/IconLabelList"/>
    <dgm:cxn modelId="{27BD1984-BA20-4FCD-8AEF-2D9C8B1978F2}" type="presParOf" srcId="{53944C01-D535-4682-9795-D98DFF986741}" destId="{EDDB074D-8B9E-42C9-9CD7-464EFCA0DDFF}" srcOrd="1" destOrd="0" presId="urn:microsoft.com/office/officeart/2018/2/layout/IconLabelList"/>
    <dgm:cxn modelId="{15BCD360-DA0E-4D56-A685-5FC6CC9932FD}" type="presParOf" srcId="{53944C01-D535-4682-9795-D98DFF986741}" destId="{34EC309E-DDEE-42E1-9D56-B09D6435D39C}" srcOrd="2" destOrd="0" presId="urn:microsoft.com/office/officeart/2018/2/layout/IconLabelList"/>
    <dgm:cxn modelId="{29C56DAD-ADE3-4E7E-83DF-80A20F11AEA0}" type="presParOf" srcId="{0B14166E-8C1A-45E5-BBCC-F284EE7D01F2}" destId="{8DA68EA2-A031-47A3-8F44-A3E84805DAA2}" srcOrd="5" destOrd="0" presId="urn:microsoft.com/office/officeart/2018/2/layout/IconLabelList"/>
    <dgm:cxn modelId="{F96C16B8-D91E-4B43-A963-80A10D0BC66B}" type="presParOf" srcId="{0B14166E-8C1A-45E5-BBCC-F284EE7D01F2}" destId="{8BEA9E68-B0B7-434A-A4F4-9CDE1CB198CD}" srcOrd="6" destOrd="0" presId="urn:microsoft.com/office/officeart/2018/2/layout/IconLabelList"/>
    <dgm:cxn modelId="{2B93C74D-3FDE-4F5D-B3BC-476462B1D3CB}" type="presParOf" srcId="{8BEA9E68-B0B7-434A-A4F4-9CDE1CB198CD}" destId="{8EB821AC-B057-4D35-A9AE-3EC3900670E8}" srcOrd="0" destOrd="0" presId="urn:microsoft.com/office/officeart/2018/2/layout/IconLabelList"/>
    <dgm:cxn modelId="{E464B134-95F8-4B9C-B0F8-53612671A582}" type="presParOf" srcId="{8BEA9E68-B0B7-434A-A4F4-9CDE1CB198CD}" destId="{F0FA8E4C-3013-4942-8C3D-57ACB37272CB}" srcOrd="1" destOrd="0" presId="urn:microsoft.com/office/officeart/2018/2/layout/IconLabelList"/>
    <dgm:cxn modelId="{3CECDDED-89B4-4186-B4FA-E1E8DEF7F01F}" type="presParOf" srcId="{8BEA9E68-B0B7-434A-A4F4-9CDE1CB198CD}" destId="{E3C2D0F1-9748-4BB1-A812-E2C6D06C80E1}" srcOrd="2" destOrd="0" presId="urn:microsoft.com/office/officeart/2018/2/layout/IconLabelList"/>
    <dgm:cxn modelId="{818CD91D-D9BC-442F-9F8D-89ACBA1F7438}" type="presParOf" srcId="{0B14166E-8C1A-45E5-BBCC-F284EE7D01F2}" destId="{5EDABA7B-EB89-4512-B0BA-61EF307229FE}" srcOrd="7" destOrd="0" presId="urn:microsoft.com/office/officeart/2018/2/layout/IconLabelList"/>
    <dgm:cxn modelId="{5170EF8B-498C-42B1-A7CA-7D292AEE6DD0}" type="presParOf" srcId="{0B14166E-8C1A-45E5-BBCC-F284EE7D01F2}" destId="{011827B7-A955-46DF-A234-4A891B13FC7C}" srcOrd="8" destOrd="0" presId="urn:microsoft.com/office/officeart/2018/2/layout/IconLabelList"/>
    <dgm:cxn modelId="{A3FCB313-BD66-4587-801A-1A43B23647D6}" type="presParOf" srcId="{011827B7-A955-46DF-A234-4A891B13FC7C}" destId="{02F40683-0D06-43D5-933C-A6BD00E4FA8A}" srcOrd="0" destOrd="0" presId="urn:microsoft.com/office/officeart/2018/2/layout/IconLabelList"/>
    <dgm:cxn modelId="{9A66DA21-19DD-4790-B5C3-6C190870D852}" type="presParOf" srcId="{011827B7-A955-46DF-A234-4A891B13FC7C}" destId="{B4891831-859B-4FE7-9DCB-CA548F14338A}" srcOrd="1" destOrd="0" presId="urn:microsoft.com/office/officeart/2018/2/layout/IconLabelList"/>
    <dgm:cxn modelId="{644B7EE4-E145-4052-9FF6-EC0DB1731C94}" type="presParOf" srcId="{011827B7-A955-46DF-A234-4A891B13FC7C}" destId="{370867A8-3C63-48BB-8A05-6C82EA02E79E}" srcOrd="2" destOrd="0" presId="urn:microsoft.com/office/officeart/2018/2/layout/IconLabelList"/>
    <dgm:cxn modelId="{84F27339-2A05-4787-B25F-683006ABC975}" type="presParOf" srcId="{0B14166E-8C1A-45E5-BBCC-F284EE7D01F2}" destId="{E1911855-1F56-43DA-8B14-A9A664E0F3F3}" srcOrd="9" destOrd="0" presId="urn:microsoft.com/office/officeart/2018/2/layout/IconLabelList"/>
    <dgm:cxn modelId="{41F00598-6CE0-4C88-B80F-526F4DCD8908}" type="presParOf" srcId="{0B14166E-8C1A-45E5-BBCC-F284EE7D01F2}" destId="{8699DB4F-9BEF-462B-87C4-7F82A52C6ABD}" srcOrd="10" destOrd="0" presId="urn:microsoft.com/office/officeart/2018/2/layout/IconLabelList"/>
    <dgm:cxn modelId="{0B863438-66D5-4C34-B3C9-6C61B0588559}" type="presParOf" srcId="{8699DB4F-9BEF-462B-87C4-7F82A52C6ABD}" destId="{97111A04-8EFD-4599-B5BD-6987FB98AFC1}" srcOrd="0" destOrd="0" presId="urn:microsoft.com/office/officeart/2018/2/layout/IconLabelList"/>
    <dgm:cxn modelId="{F2225447-13DA-4CC4-8E0C-0A15732429EA}" type="presParOf" srcId="{8699DB4F-9BEF-462B-87C4-7F82A52C6ABD}" destId="{7D1513A2-F885-4DED-998C-80810B8DE1F8}" srcOrd="1" destOrd="0" presId="urn:microsoft.com/office/officeart/2018/2/layout/IconLabelList"/>
    <dgm:cxn modelId="{D9B4AC89-F829-4B63-8B26-A2D45B540DBF}" type="presParOf" srcId="{8699DB4F-9BEF-462B-87C4-7F82A52C6ABD}" destId="{B09C7BB3-D6D7-437D-B5BA-004832DD16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B88897-A61D-49F3-BF7A-4C466CE937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A1D3138-D968-4D7A-A93B-A67D22A2C631}">
      <dgm:prSet/>
      <dgm:spPr/>
      <dgm:t>
        <a:bodyPr/>
        <a:lstStyle/>
        <a:p>
          <a:pPr>
            <a:lnSpc>
              <a:spcPct val="100000"/>
            </a:lnSpc>
          </a:pPr>
          <a:r>
            <a:rPr lang="en-IN"/>
            <a:t>• </a:t>
          </a:r>
          <a:r>
            <a:rPr lang="en-IN" b="1"/>
            <a:t>drill</a:t>
          </a:r>
          <a:r>
            <a:rPr lang="en-IN"/>
            <a:t> - An instance of Apache Drill that can be used to query the databases. The drill-storage-plugins folder contains the configuration files for the databases. You will need to modify these with specifics for them to work.</a:t>
          </a:r>
          <a:endParaRPr lang="en-US"/>
        </a:p>
      </dgm:t>
    </dgm:pt>
    <dgm:pt modelId="{6297B6AC-2BEC-458D-B67F-FD3D0FA1EA43}" type="parTrans" cxnId="{91F94C46-DE2B-42E9-AB29-CFA0426B76AD}">
      <dgm:prSet/>
      <dgm:spPr/>
      <dgm:t>
        <a:bodyPr/>
        <a:lstStyle/>
        <a:p>
          <a:endParaRPr lang="en-US"/>
        </a:p>
      </dgm:t>
    </dgm:pt>
    <dgm:pt modelId="{403705B7-A84E-4B08-BCF4-A094848D6F5D}" type="sibTrans" cxnId="{91F94C46-DE2B-42E9-AB29-CFA0426B76AD}">
      <dgm:prSet/>
      <dgm:spPr/>
      <dgm:t>
        <a:bodyPr/>
        <a:lstStyle/>
        <a:p>
          <a:endParaRPr lang="en-US"/>
        </a:p>
      </dgm:t>
    </dgm:pt>
    <dgm:pt modelId="{19816894-BF75-4EAF-8BBA-7ADBD109A5DE}">
      <dgm:prSet/>
      <dgm:spPr/>
      <dgm:t>
        <a:bodyPr/>
        <a:lstStyle/>
        <a:p>
          <a:pPr>
            <a:lnSpc>
              <a:spcPct val="100000"/>
            </a:lnSpc>
          </a:pPr>
          <a:r>
            <a:rPr lang="en-IN"/>
            <a:t>• </a:t>
          </a:r>
          <a:r>
            <a:rPr lang="en-IN" b="1"/>
            <a:t>jupyter</a:t>
          </a:r>
          <a:r>
            <a:rPr lang="en-IN"/>
            <a:t> - An instance of Jupyter Lab that can be used to write PySpark code. The work folder contains the Start.ipynb that demonstrates the base spark configuration.</a:t>
          </a:r>
          <a:endParaRPr lang="en-US"/>
        </a:p>
      </dgm:t>
    </dgm:pt>
    <dgm:pt modelId="{8DAFA500-D35F-4697-B861-66C94413640E}" type="parTrans" cxnId="{32AE4E38-78FA-4DDB-AA87-9E7F934213AD}">
      <dgm:prSet/>
      <dgm:spPr/>
      <dgm:t>
        <a:bodyPr/>
        <a:lstStyle/>
        <a:p>
          <a:endParaRPr lang="en-US"/>
        </a:p>
      </dgm:t>
    </dgm:pt>
    <dgm:pt modelId="{9D493E7E-1463-4D78-ACC7-DF9CC149BF75}" type="sibTrans" cxnId="{32AE4E38-78FA-4DDB-AA87-9E7F934213AD}">
      <dgm:prSet/>
      <dgm:spPr/>
      <dgm:t>
        <a:bodyPr/>
        <a:lstStyle/>
        <a:p>
          <a:endParaRPr lang="en-US"/>
        </a:p>
      </dgm:t>
    </dgm:pt>
    <dgm:pt modelId="{5AFEB595-9535-4351-8480-61A52DB09B1A}" type="pres">
      <dgm:prSet presAssocID="{8CB88897-A61D-49F3-BF7A-4C466CE9373C}" presName="root" presStyleCnt="0">
        <dgm:presLayoutVars>
          <dgm:dir/>
          <dgm:resizeHandles val="exact"/>
        </dgm:presLayoutVars>
      </dgm:prSet>
      <dgm:spPr/>
    </dgm:pt>
    <dgm:pt modelId="{031BD03C-E9E8-401D-BF87-47C9E4332D27}" type="pres">
      <dgm:prSet presAssocID="{6A1D3138-D968-4D7A-A93B-A67D22A2C631}" presName="compNode" presStyleCnt="0"/>
      <dgm:spPr/>
    </dgm:pt>
    <dgm:pt modelId="{45C5B508-B668-4BA8-BE5C-58AD22D64BBE}" type="pres">
      <dgm:prSet presAssocID="{6A1D3138-D968-4D7A-A93B-A67D22A2C631}" presName="bgRect" presStyleLbl="bgShp" presStyleIdx="0" presStyleCnt="2"/>
      <dgm:spPr/>
    </dgm:pt>
    <dgm:pt modelId="{B65FD3ED-98A3-47F1-9CCB-C3971D42E66C}" type="pres">
      <dgm:prSet presAssocID="{6A1D3138-D968-4D7A-A93B-A67D22A2C6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FC6D411-8E4C-457D-9120-78482F0DE47F}" type="pres">
      <dgm:prSet presAssocID="{6A1D3138-D968-4D7A-A93B-A67D22A2C631}" presName="spaceRect" presStyleCnt="0"/>
      <dgm:spPr/>
    </dgm:pt>
    <dgm:pt modelId="{3AEEF2DC-5C3D-4D83-A647-8C4A4AA31FC6}" type="pres">
      <dgm:prSet presAssocID="{6A1D3138-D968-4D7A-A93B-A67D22A2C631}" presName="parTx" presStyleLbl="revTx" presStyleIdx="0" presStyleCnt="2">
        <dgm:presLayoutVars>
          <dgm:chMax val="0"/>
          <dgm:chPref val="0"/>
        </dgm:presLayoutVars>
      </dgm:prSet>
      <dgm:spPr/>
    </dgm:pt>
    <dgm:pt modelId="{860BF7CA-199D-42C7-8B70-5FEA4BF4A9DF}" type="pres">
      <dgm:prSet presAssocID="{403705B7-A84E-4B08-BCF4-A094848D6F5D}" presName="sibTrans" presStyleCnt="0"/>
      <dgm:spPr/>
    </dgm:pt>
    <dgm:pt modelId="{CA5BAE22-16E3-4747-9575-99B19C9E18F6}" type="pres">
      <dgm:prSet presAssocID="{19816894-BF75-4EAF-8BBA-7ADBD109A5DE}" presName="compNode" presStyleCnt="0"/>
      <dgm:spPr/>
    </dgm:pt>
    <dgm:pt modelId="{2B77F5CD-BAC2-427D-A471-17F6E3A64444}" type="pres">
      <dgm:prSet presAssocID="{19816894-BF75-4EAF-8BBA-7ADBD109A5DE}" presName="bgRect" presStyleLbl="bgShp" presStyleIdx="1" presStyleCnt="2"/>
      <dgm:spPr/>
    </dgm:pt>
    <dgm:pt modelId="{B8C25F79-5455-4CF8-9D3D-C0F3BA63D9F3}" type="pres">
      <dgm:prSet presAssocID="{19816894-BF75-4EAF-8BBA-7ADBD109A5D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2712E82B-C338-4E44-91FC-4054EC51333A}" type="pres">
      <dgm:prSet presAssocID="{19816894-BF75-4EAF-8BBA-7ADBD109A5DE}" presName="spaceRect" presStyleCnt="0"/>
      <dgm:spPr/>
    </dgm:pt>
    <dgm:pt modelId="{DD484FC4-2234-4376-A827-6216B8942C77}" type="pres">
      <dgm:prSet presAssocID="{19816894-BF75-4EAF-8BBA-7ADBD109A5DE}" presName="parTx" presStyleLbl="revTx" presStyleIdx="1" presStyleCnt="2">
        <dgm:presLayoutVars>
          <dgm:chMax val="0"/>
          <dgm:chPref val="0"/>
        </dgm:presLayoutVars>
      </dgm:prSet>
      <dgm:spPr/>
    </dgm:pt>
  </dgm:ptLst>
  <dgm:cxnLst>
    <dgm:cxn modelId="{74173F28-8998-4BDA-A679-A89E486FF2D8}" type="presOf" srcId="{6A1D3138-D968-4D7A-A93B-A67D22A2C631}" destId="{3AEEF2DC-5C3D-4D83-A647-8C4A4AA31FC6}" srcOrd="0" destOrd="0" presId="urn:microsoft.com/office/officeart/2018/2/layout/IconVerticalSolidList"/>
    <dgm:cxn modelId="{D4FBEB2C-1DA4-4AAC-916D-17C28B58E84E}" type="presOf" srcId="{8CB88897-A61D-49F3-BF7A-4C466CE9373C}" destId="{5AFEB595-9535-4351-8480-61A52DB09B1A}" srcOrd="0" destOrd="0" presId="urn:microsoft.com/office/officeart/2018/2/layout/IconVerticalSolidList"/>
    <dgm:cxn modelId="{32AE4E38-78FA-4DDB-AA87-9E7F934213AD}" srcId="{8CB88897-A61D-49F3-BF7A-4C466CE9373C}" destId="{19816894-BF75-4EAF-8BBA-7ADBD109A5DE}" srcOrd="1" destOrd="0" parTransId="{8DAFA500-D35F-4697-B861-66C94413640E}" sibTransId="{9D493E7E-1463-4D78-ACC7-DF9CC149BF75}"/>
    <dgm:cxn modelId="{91F94C46-DE2B-42E9-AB29-CFA0426B76AD}" srcId="{8CB88897-A61D-49F3-BF7A-4C466CE9373C}" destId="{6A1D3138-D968-4D7A-A93B-A67D22A2C631}" srcOrd="0" destOrd="0" parTransId="{6297B6AC-2BEC-458D-B67F-FD3D0FA1EA43}" sibTransId="{403705B7-A84E-4B08-BCF4-A094848D6F5D}"/>
    <dgm:cxn modelId="{D340BE94-1EA5-44B7-BF8A-885D261D7FDE}" type="presOf" srcId="{19816894-BF75-4EAF-8BBA-7ADBD109A5DE}" destId="{DD484FC4-2234-4376-A827-6216B8942C77}" srcOrd="0" destOrd="0" presId="urn:microsoft.com/office/officeart/2018/2/layout/IconVerticalSolidList"/>
    <dgm:cxn modelId="{6CB69DF1-0D42-480C-B4A0-9E70DACD454F}" type="presParOf" srcId="{5AFEB595-9535-4351-8480-61A52DB09B1A}" destId="{031BD03C-E9E8-401D-BF87-47C9E4332D27}" srcOrd="0" destOrd="0" presId="urn:microsoft.com/office/officeart/2018/2/layout/IconVerticalSolidList"/>
    <dgm:cxn modelId="{5593A137-9EE3-4A87-8FC0-E002337769A2}" type="presParOf" srcId="{031BD03C-E9E8-401D-BF87-47C9E4332D27}" destId="{45C5B508-B668-4BA8-BE5C-58AD22D64BBE}" srcOrd="0" destOrd="0" presId="urn:microsoft.com/office/officeart/2018/2/layout/IconVerticalSolidList"/>
    <dgm:cxn modelId="{462A8F70-EF65-4468-A11A-040C3DEF26E9}" type="presParOf" srcId="{031BD03C-E9E8-401D-BF87-47C9E4332D27}" destId="{B65FD3ED-98A3-47F1-9CCB-C3971D42E66C}" srcOrd="1" destOrd="0" presId="urn:microsoft.com/office/officeart/2018/2/layout/IconVerticalSolidList"/>
    <dgm:cxn modelId="{2D58D12F-E52F-4A28-A868-D871CC3EB33B}" type="presParOf" srcId="{031BD03C-E9E8-401D-BF87-47C9E4332D27}" destId="{BFC6D411-8E4C-457D-9120-78482F0DE47F}" srcOrd="2" destOrd="0" presId="urn:microsoft.com/office/officeart/2018/2/layout/IconVerticalSolidList"/>
    <dgm:cxn modelId="{602D22BC-7E20-4E8B-AA76-605EDE213483}" type="presParOf" srcId="{031BD03C-E9E8-401D-BF87-47C9E4332D27}" destId="{3AEEF2DC-5C3D-4D83-A647-8C4A4AA31FC6}" srcOrd="3" destOrd="0" presId="urn:microsoft.com/office/officeart/2018/2/layout/IconVerticalSolidList"/>
    <dgm:cxn modelId="{3CBFE392-BDFB-4902-99C2-5608AE0C78F7}" type="presParOf" srcId="{5AFEB595-9535-4351-8480-61A52DB09B1A}" destId="{860BF7CA-199D-42C7-8B70-5FEA4BF4A9DF}" srcOrd="1" destOrd="0" presId="urn:microsoft.com/office/officeart/2018/2/layout/IconVerticalSolidList"/>
    <dgm:cxn modelId="{8650A9E5-A56C-4427-9284-07BC46E049AE}" type="presParOf" srcId="{5AFEB595-9535-4351-8480-61A52DB09B1A}" destId="{CA5BAE22-16E3-4747-9575-99B19C9E18F6}" srcOrd="2" destOrd="0" presId="urn:microsoft.com/office/officeart/2018/2/layout/IconVerticalSolidList"/>
    <dgm:cxn modelId="{222E82BF-1DBC-41C4-9689-3581ED8ECB81}" type="presParOf" srcId="{CA5BAE22-16E3-4747-9575-99B19C9E18F6}" destId="{2B77F5CD-BAC2-427D-A471-17F6E3A64444}" srcOrd="0" destOrd="0" presId="urn:microsoft.com/office/officeart/2018/2/layout/IconVerticalSolidList"/>
    <dgm:cxn modelId="{58B95DE1-B182-44FC-B969-2382C5874AF4}" type="presParOf" srcId="{CA5BAE22-16E3-4747-9575-99B19C9E18F6}" destId="{B8C25F79-5455-4CF8-9D3D-C0F3BA63D9F3}" srcOrd="1" destOrd="0" presId="urn:microsoft.com/office/officeart/2018/2/layout/IconVerticalSolidList"/>
    <dgm:cxn modelId="{BE50F33A-310A-48B5-B653-E9657517CD9A}" type="presParOf" srcId="{CA5BAE22-16E3-4747-9575-99B19C9E18F6}" destId="{2712E82B-C338-4E44-91FC-4054EC51333A}" srcOrd="2" destOrd="0" presId="urn:microsoft.com/office/officeart/2018/2/layout/IconVerticalSolidList"/>
    <dgm:cxn modelId="{BE3E50F5-928C-4414-8434-DA1FEE8CA8BC}" type="presParOf" srcId="{CA5BAE22-16E3-4747-9575-99B19C9E18F6}" destId="{DD484FC4-2234-4376-A827-6216B8942C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5E1B46-FD86-4B95-A411-8340D39C994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ACBE37-5D30-4BBF-81B3-7840C5F544A2}">
      <dgm:prSet/>
      <dgm:spPr/>
      <dgm:t>
        <a:bodyPr/>
        <a:lstStyle/>
        <a:p>
          <a:r>
            <a:rPr lang="en-IN"/>
            <a:t>Collect, store, and access data by identifying and leveraging applicable technologies</a:t>
          </a:r>
          <a:endParaRPr lang="en-US"/>
        </a:p>
      </dgm:t>
    </dgm:pt>
    <dgm:pt modelId="{77C0F322-BB9B-49B8-9036-8865A86434B6}" type="parTrans" cxnId="{29A649EF-F07E-48B7-9A27-3FFFC1A00AB2}">
      <dgm:prSet/>
      <dgm:spPr/>
      <dgm:t>
        <a:bodyPr/>
        <a:lstStyle/>
        <a:p>
          <a:endParaRPr lang="en-US"/>
        </a:p>
      </dgm:t>
    </dgm:pt>
    <dgm:pt modelId="{99F633B2-8D5B-48BB-B465-6BB045789F85}" type="sibTrans" cxnId="{29A649EF-F07E-48B7-9A27-3FFFC1A00AB2}">
      <dgm:prSet/>
      <dgm:spPr/>
      <dgm:t>
        <a:bodyPr/>
        <a:lstStyle/>
        <a:p>
          <a:endParaRPr lang="en-US"/>
        </a:p>
      </dgm:t>
    </dgm:pt>
    <dgm:pt modelId="{E078B4A2-DB5B-4432-A981-053967F92744}">
      <dgm:prSet/>
      <dgm:spPr/>
      <dgm:t>
        <a:bodyPr/>
        <a:lstStyle/>
        <a:p>
          <a:r>
            <a:rPr lang="en-IN"/>
            <a:t>Create actionable insight across a range of contexts (e.g. societal, business, political), using data and the full data science life cycle</a:t>
          </a:r>
          <a:endParaRPr lang="en-US"/>
        </a:p>
      </dgm:t>
    </dgm:pt>
    <dgm:pt modelId="{A118747E-CD8D-4B85-8B20-B3C36354D0E2}" type="parTrans" cxnId="{CCDDEE3C-D31B-41FD-9E96-11E721CEBF26}">
      <dgm:prSet/>
      <dgm:spPr/>
      <dgm:t>
        <a:bodyPr/>
        <a:lstStyle/>
        <a:p>
          <a:endParaRPr lang="en-US"/>
        </a:p>
      </dgm:t>
    </dgm:pt>
    <dgm:pt modelId="{7335B1B0-A7E2-4B82-A0EF-7D4EF5DEEDC3}" type="sibTrans" cxnId="{CCDDEE3C-D31B-41FD-9E96-11E721CEBF26}">
      <dgm:prSet/>
      <dgm:spPr/>
      <dgm:t>
        <a:bodyPr/>
        <a:lstStyle/>
        <a:p>
          <a:endParaRPr lang="en-US"/>
        </a:p>
      </dgm:t>
    </dgm:pt>
    <dgm:pt modelId="{50C5D9DB-97C2-4A8E-B679-FC6817172F5B}">
      <dgm:prSet/>
      <dgm:spPr/>
      <dgm:t>
        <a:bodyPr/>
        <a:lstStyle/>
        <a:p>
          <a:r>
            <a:rPr lang="en-IN"/>
            <a:t>Use programming languages such as R and Python to support the generation of actionable insight</a:t>
          </a:r>
          <a:endParaRPr lang="en-US"/>
        </a:p>
      </dgm:t>
    </dgm:pt>
    <dgm:pt modelId="{3868677D-709D-470A-83EB-3EAB8DB2017C}" type="parTrans" cxnId="{ACADAD8D-A595-4441-BA85-05F1B4244B97}">
      <dgm:prSet/>
      <dgm:spPr/>
      <dgm:t>
        <a:bodyPr/>
        <a:lstStyle/>
        <a:p>
          <a:endParaRPr lang="en-US"/>
        </a:p>
      </dgm:t>
    </dgm:pt>
    <dgm:pt modelId="{1AB96756-FC07-4713-96AC-0973B64E4137}" type="sibTrans" cxnId="{ACADAD8D-A595-4441-BA85-05F1B4244B97}">
      <dgm:prSet/>
      <dgm:spPr/>
      <dgm:t>
        <a:bodyPr/>
        <a:lstStyle/>
        <a:p>
          <a:endParaRPr lang="en-US"/>
        </a:p>
      </dgm:t>
    </dgm:pt>
    <dgm:pt modelId="{23459E76-B20F-41B8-A188-6648D0DAB679}" type="pres">
      <dgm:prSet presAssocID="{955E1B46-FD86-4B95-A411-8340D39C9946}" presName="root" presStyleCnt="0">
        <dgm:presLayoutVars>
          <dgm:dir/>
          <dgm:resizeHandles val="exact"/>
        </dgm:presLayoutVars>
      </dgm:prSet>
      <dgm:spPr/>
    </dgm:pt>
    <dgm:pt modelId="{4A307D2A-E9BC-4A21-A5CF-68BA3F242DEE}" type="pres">
      <dgm:prSet presAssocID="{7BACBE37-5D30-4BBF-81B3-7840C5F544A2}" presName="compNode" presStyleCnt="0"/>
      <dgm:spPr/>
    </dgm:pt>
    <dgm:pt modelId="{2E23B356-1C90-4A74-B3C9-8E8B839F56D3}" type="pres">
      <dgm:prSet presAssocID="{7BACBE37-5D30-4BBF-81B3-7840C5F544A2}" presName="bgRect" presStyleLbl="bgShp" presStyleIdx="0" presStyleCnt="3"/>
      <dgm:spPr/>
    </dgm:pt>
    <dgm:pt modelId="{2CEA978A-EC51-4274-B029-7445DFE5E726}" type="pres">
      <dgm:prSet presAssocID="{7BACBE37-5D30-4BBF-81B3-7840C5F544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w blade"/>
        </a:ext>
      </dgm:extLst>
    </dgm:pt>
    <dgm:pt modelId="{FB7D890C-502C-4450-B420-7E7596F8E711}" type="pres">
      <dgm:prSet presAssocID="{7BACBE37-5D30-4BBF-81B3-7840C5F544A2}" presName="spaceRect" presStyleCnt="0"/>
      <dgm:spPr/>
    </dgm:pt>
    <dgm:pt modelId="{FABC28C5-9B7C-4E86-9023-A9F4FB83592F}" type="pres">
      <dgm:prSet presAssocID="{7BACBE37-5D30-4BBF-81B3-7840C5F544A2}" presName="parTx" presStyleLbl="revTx" presStyleIdx="0" presStyleCnt="3">
        <dgm:presLayoutVars>
          <dgm:chMax val="0"/>
          <dgm:chPref val="0"/>
        </dgm:presLayoutVars>
      </dgm:prSet>
      <dgm:spPr/>
    </dgm:pt>
    <dgm:pt modelId="{9995BAAD-AA12-4878-B64F-0EBDB2E9550C}" type="pres">
      <dgm:prSet presAssocID="{99F633B2-8D5B-48BB-B465-6BB045789F85}" presName="sibTrans" presStyleCnt="0"/>
      <dgm:spPr/>
    </dgm:pt>
    <dgm:pt modelId="{891A36A1-6419-417F-8675-6C7DDCF89C22}" type="pres">
      <dgm:prSet presAssocID="{E078B4A2-DB5B-4432-A981-053967F92744}" presName="compNode" presStyleCnt="0"/>
      <dgm:spPr/>
    </dgm:pt>
    <dgm:pt modelId="{C0F266CC-3DE3-416B-AF6F-6062D0941B8A}" type="pres">
      <dgm:prSet presAssocID="{E078B4A2-DB5B-4432-A981-053967F92744}" presName="bgRect" presStyleLbl="bgShp" presStyleIdx="1" presStyleCnt="3"/>
      <dgm:spPr/>
    </dgm:pt>
    <dgm:pt modelId="{E74B7D55-38E2-4A29-A3CB-0934063DE1B3}" type="pres">
      <dgm:prSet presAssocID="{E078B4A2-DB5B-4432-A981-053967F927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D67692E5-C16E-4B2F-AE36-FD3ADFE8C17E}" type="pres">
      <dgm:prSet presAssocID="{E078B4A2-DB5B-4432-A981-053967F92744}" presName="spaceRect" presStyleCnt="0"/>
      <dgm:spPr/>
    </dgm:pt>
    <dgm:pt modelId="{AB5CAE40-7A6F-4C46-8032-23D4A608302E}" type="pres">
      <dgm:prSet presAssocID="{E078B4A2-DB5B-4432-A981-053967F92744}" presName="parTx" presStyleLbl="revTx" presStyleIdx="1" presStyleCnt="3">
        <dgm:presLayoutVars>
          <dgm:chMax val="0"/>
          <dgm:chPref val="0"/>
        </dgm:presLayoutVars>
      </dgm:prSet>
      <dgm:spPr/>
    </dgm:pt>
    <dgm:pt modelId="{3F4B2433-01A3-4342-B2B8-09FF405D1E92}" type="pres">
      <dgm:prSet presAssocID="{7335B1B0-A7E2-4B82-A0EF-7D4EF5DEEDC3}" presName="sibTrans" presStyleCnt="0"/>
      <dgm:spPr/>
    </dgm:pt>
    <dgm:pt modelId="{2D284CE8-F51C-4C32-AF4E-60A214B826F0}" type="pres">
      <dgm:prSet presAssocID="{50C5D9DB-97C2-4A8E-B679-FC6817172F5B}" presName="compNode" presStyleCnt="0"/>
      <dgm:spPr/>
    </dgm:pt>
    <dgm:pt modelId="{81B9064A-3069-4DC4-A5DD-B9AB227C06E5}" type="pres">
      <dgm:prSet presAssocID="{50C5D9DB-97C2-4A8E-B679-FC6817172F5B}" presName="bgRect" presStyleLbl="bgShp" presStyleIdx="2" presStyleCnt="3"/>
      <dgm:spPr/>
    </dgm:pt>
    <dgm:pt modelId="{F6C99464-4095-4AF3-9731-5461A7026756}" type="pres">
      <dgm:prSet presAssocID="{50C5D9DB-97C2-4A8E-B679-FC6817172F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80A606EB-E622-47C6-8153-2953172AD85E}" type="pres">
      <dgm:prSet presAssocID="{50C5D9DB-97C2-4A8E-B679-FC6817172F5B}" presName="spaceRect" presStyleCnt="0"/>
      <dgm:spPr/>
    </dgm:pt>
    <dgm:pt modelId="{1E93A122-9F8D-494B-889C-AB43C1E4CD0B}" type="pres">
      <dgm:prSet presAssocID="{50C5D9DB-97C2-4A8E-B679-FC6817172F5B}" presName="parTx" presStyleLbl="revTx" presStyleIdx="2" presStyleCnt="3">
        <dgm:presLayoutVars>
          <dgm:chMax val="0"/>
          <dgm:chPref val="0"/>
        </dgm:presLayoutVars>
      </dgm:prSet>
      <dgm:spPr/>
    </dgm:pt>
  </dgm:ptLst>
  <dgm:cxnLst>
    <dgm:cxn modelId="{CCDDEE3C-D31B-41FD-9E96-11E721CEBF26}" srcId="{955E1B46-FD86-4B95-A411-8340D39C9946}" destId="{E078B4A2-DB5B-4432-A981-053967F92744}" srcOrd="1" destOrd="0" parTransId="{A118747E-CD8D-4B85-8B20-B3C36354D0E2}" sibTransId="{7335B1B0-A7E2-4B82-A0EF-7D4EF5DEEDC3}"/>
    <dgm:cxn modelId="{C6120F47-C8A5-498E-8F2F-E061CCB85D3B}" type="presOf" srcId="{955E1B46-FD86-4B95-A411-8340D39C9946}" destId="{23459E76-B20F-41B8-A188-6648D0DAB679}" srcOrd="0" destOrd="0" presId="urn:microsoft.com/office/officeart/2018/2/layout/IconVerticalSolidList"/>
    <dgm:cxn modelId="{49293482-43FF-449E-B0FE-12C10D80F1E8}" type="presOf" srcId="{7BACBE37-5D30-4BBF-81B3-7840C5F544A2}" destId="{FABC28C5-9B7C-4E86-9023-A9F4FB83592F}" srcOrd="0" destOrd="0" presId="urn:microsoft.com/office/officeart/2018/2/layout/IconVerticalSolidList"/>
    <dgm:cxn modelId="{ACADAD8D-A595-4441-BA85-05F1B4244B97}" srcId="{955E1B46-FD86-4B95-A411-8340D39C9946}" destId="{50C5D9DB-97C2-4A8E-B679-FC6817172F5B}" srcOrd="2" destOrd="0" parTransId="{3868677D-709D-470A-83EB-3EAB8DB2017C}" sibTransId="{1AB96756-FC07-4713-96AC-0973B64E4137}"/>
    <dgm:cxn modelId="{20218595-A9E0-4E82-A115-3EC748794880}" type="presOf" srcId="{50C5D9DB-97C2-4A8E-B679-FC6817172F5B}" destId="{1E93A122-9F8D-494B-889C-AB43C1E4CD0B}" srcOrd="0" destOrd="0" presId="urn:microsoft.com/office/officeart/2018/2/layout/IconVerticalSolidList"/>
    <dgm:cxn modelId="{FD5812A5-804C-41BF-B47D-830319A81BE7}" type="presOf" srcId="{E078B4A2-DB5B-4432-A981-053967F92744}" destId="{AB5CAE40-7A6F-4C46-8032-23D4A608302E}" srcOrd="0" destOrd="0" presId="urn:microsoft.com/office/officeart/2018/2/layout/IconVerticalSolidList"/>
    <dgm:cxn modelId="{29A649EF-F07E-48B7-9A27-3FFFC1A00AB2}" srcId="{955E1B46-FD86-4B95-A411-8340D39C9946}" destId="{7BACBE37-5D30-4BBF-81B3-7840C5F544A2}" srcOrd="0" destOrd="0" parTransId="{77C0F322-BB9B-49B8-9036-8865A86434B6}" sibTransId="{99F633B2-8D5B-48BB-B465-6BB045789F85}"/>
    <dgm:cxn modelId="{3A2FA277-2A74-410B-A8BA-0A50C6DB9F56}" type="presParOf" srcId="{23459E76-B20F-41B8-A188-6648D0DAB679}" destId="{4A307D2A-E9BC-4A21-A5CF-68BA3F242DEE}" srcOrd="0" destOrd="0" presId="urn:microsoft.com/office/officeart/2018/2/layout/IconVerticalSolidList"/>
    <dgm:cxn modelId="{930B2568-CE8C-4078-93B0-F5FFAA9F43DB}" type="presParOf" srcId="{4A307D2A-E9BC-4A21-A5CF-68BA3F242DEE}" destId="{2E23B356-1C90-4A74-B3C9-8E8B839F56D3}" srcOrd="0" destOrd="0" presId="urn:microsoft.com/office/officeart/2018/2/layout/IconVerticalSolidList"/>
    <dgm:cxn modelId="{8F11C877-EA96-40BD-A953-AB1FA3386D92}" type="presParOf" srcId="{4A307D2A-E9BC-4A21-A5CF-68BA3F242DEE}" destId="{2CEA978A-EC51-4274-B029-7445DFE5E726}" srcOrd="1" destOrd="0" presId="urn:microsoft.com/office/officeart/2018/2/layout/IconVerticalSolidList"/>
    <dgm:cxn modelId="{E594B3EC-6104-47A5-8F4E-11978809D099}" type="presParOf" srcId="{4A307D2A-E9BC-4A21-A5CF-68BA3F242DEE}" destId="{FB7D890C-502C-4450-B420-7E7596F8E711}" srcOrd="2" destOrd="0" presId="urn:microsoft.com/office/officeart/2018/2/layout/IconVerticalSolidList"/>
    <dgm:cxn modelId="{5C4BDB28-D45F-4E05-ACA5-BF2F29C08A5B}" type="presParOf" srcId="{4A307D2A-E9BC-4A21-A5CF-68BA3F242DEE}" destId="{FABC28C5-9B7C-4E86-9023-A9F4FB83592F}" srcOrd="3" destOrd="0" presId="urn:microsoft.com/office/officeart/2018/2/layout/IconVerticalSolidList"/>
    <dgm:cxn modelId="{41E50AC4-EB91-44C0-AF14-209FAC85D7B8}" type="presParOf" srcId="{23459E76-B20F-41B8-A188-6648D0DAB679}" destId="{9995BAAD-AA12-4878-B64F-0EBDB2E9550C}" srcOrd="1" destOrd="0" presId="urn:microsoft.com/office/officeart/2018/2/layout/IconVerticalSolidList"/>
    <dgm:cxn modelId="{E810737F-8A74-4363-8EEB-8B8DACFEE522}" type="presParOf" srcId="{23459E76-B20F-41B8-A188-6648D0DAB679}" destId="{891A36A1-6419-417F-8675-6C7DDCF89C22}" srcOrd="2" destOrd="0" presId="urn:microsoft.com/office/officeart/2018/2/layout/IconVerticalSolidList"/>
    <dgm:cxn modelId="{E66F269D-25CB-45D4-A59A-FEBCCEF6AC16}" type="presParOf" srcId="{891A36A1-6419-417F-8675-6C7DDCF89C22}" destId="{C0F266CC-3DE3-416B-AF6F-6062D0941B8A}" srcOrd="0" destOrd="0" presId="urn:microsoft.com/office/officeart/2018/2/layout/IconVerticalSolidList"/>
    <dgm:cxn modelId="{4E3A4D13-740F-47FA-B981-AE2B0D7F10DA}" type="presParOf" srcId="{891A36A1-6419-417F-8675-6C7DDCF89C22}" destId="{E74B7D55-38E2-4A29-A3CB-0934063DE1B3}" srcOrd="1" destOrd="0" presId="urn:microsoft.com/office/officeart/2018/2/layout/IconVerticalSolidList"/>
    <dgm:cxn modelId="{B3747780-DE6F-4AC5-B66F-5D8527C39B35}" type="presParOf" srcId="{891A36A1-6419-417F-8675-6C7DDCF89C22}" destId="{D67692E5-C16E-4B2F-AE36-FD3ADFE8C17E}" srcOrd="2" destOrd="0" presId="urn:microsoft.com/office/officeart/2018/2/layout/IconVerticalSolidList"/>
    <dgm:cxn modelId="{05F118AD-B70B-4E71-B9E1-3D21125FEAD7}" type="presParOf" srcId="{891A36A1-6419-417F-8675-6C7DDCF89C22}" destId="{AB5CAE40-7A6F-4C46-8032-23D4A608302E}" srcOrd="3" destOrd="0" presId="urn:microsoft.com/office/officeart/2018/2/layout/IconVerticalSolidList"/>
    <dgm:cxn modelId="{D6D90407-F4C2-470C-99B2-562B02C5C2FD}" type="presParOf" srcId="{23459E76-B20F-41B8-A188-6648D0DAB679}" destId="{3F4B2433-01A3-4342-B2B8-09FF405D1E92}" srcOrd="3" destOrd="0" presId="urn:microsoft.com/office/officeart/2018/2/layout/IconVerticalSolidList"/>
    <dgm:cxn modelId="{4D9DDD01-5D72-4210-8AE9-3DBAB9F52D26}" type="presParOf" srcId="{23459E76-B20F-41B8-A188-6648D0DAB679}" destId="{2D284CE8-F51C-4C32-AF4E-60A214B826F0}" srcOrd="4" destOrd="0" presId="urn:microsoft.com/office/officeart/2018/2/layout/IconVerticalSolidList"/>
    <dgm:cxn modelId="{81534D04-4194-4D1B-B000-EE1BB01464A0}" type="presParOf" srcId="{2D284CE8-F51C-4C32-AF4E-60A214B826F0}" destId="{81B9064A-3069-4DC4-A5DD-B9AB227C06E5}" srcOrd="0" destOrd="0" presId="urn:microsoft.com/office/officeart/2018/2/layout/IconVerticalSolidList"/>
    <dgm:cxn modelId="{C7C49453-5B2F-4B38-BF08-4DAC14E96192}" type="presParOf" srcId="{2D284CE8-F51C-4C32-AF4E-60A214B826F0}" destId="{F6C99464-4095-4AF3-9731-5461A7026756}" srcOrd="1" destOrd="0" presId="urn:microsoft.com/office/officeart/2018/2/layout/IconVerticalSolidList"/>
    <dgm:cxn modelId="{0867C358-99BE-458D-86A1-827F2452BC25}" type="presParOf" srcId="{2D284CE8-F51C-4C32-AF4E-60A214B826F0}" destId="{80A606EB-E622-47C6-8153-2953172AD85E}" srcOrd="2" destOrd="0" presId="urn:microsoft.com/office/officeart/2018/2/layout/IconVerticalSolidList"/>
    <dgm:cxn modelId="{89C9997B-5E33-4F15-A558-8D2B7C28284F}" type="presParOf" srcId="{2D284CE8-F51C-4C32-AF4E-60A214B826F0}" destId="{1E93A122-9F8D-494B-889C-AB43C1E4CD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090A8-C9C8-42EC-A1BE-5A9EB7AAF1DF}">
      <dsp:nvSpPr>
        <dsp:cNvPr id="0" name=""/>
        <dsp:cNvSpPr/>
      </dsp:nvSpPr>
      <dsp:spPr>
        <a:xfrm>
          <a:off x="0" y="2224"/>
          <a:ext cx="4609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CE6943-8530-4AD6-B8C6-ED1A0A775243}">
      <dsp:nvSpPr>
        <dsp:cNvPr id="0" name=""/>
        <dsp:cNvSpPr/>
      </dsp:nvSpPr>
      <dsp:spPr>
        <a:xfrm>
          <a:off x="0" y="2224"/>
          <a:ext cx="46092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Age (x-axis) vs Cost (y-axis) </a:t>
          </a:r>
        </a:p>
      </dsp:txBody>
      <dsp:txXfrm>
        <a:off x="0" y="2224"/>
        <a:ext cx="4609200" cy="1516917"/>
      </dsp:txXfrm>
    </dsp:sp>
    <dsp:sp modelId="{B51E83C6-209B-4C5B-8D05-A76415C81272}">
      <dsp:nvSpPr>
        <dsp:cNvPr id="0" name=""/>
        <dsp:cNvSpPr/>
      </dsp:nvSpPr>
      <dsp:spPr>
        <a:xfrm>
          <a:off x="0" y="1519141"/>
          <a:ext cx="4609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B6CA3-925D-4EC7-A910-C3A19FF3F0CB}">
      <dsp:nvSpPr>
        <dsp:cNvPr id="0" name=""/>
        <dsp:cNvSpPr/>
      </dsp:nvSpPr>
      <dsp:spPr>
        <a:xfrm>
          <a:off x="0" y="1519141"/>
          <a:ext cx="46092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In this graph X- Axis represents the Age and Y-axis represents the Cost .</a:t>
          </a:r>
        </a:p>
      </dsp:txBody>
      <dsp:txXfrm>
        <a:off x="0" y="1519141"/>
        <a:ext cx="4609200" cy="1516917"/>
      </dsp:txXfrm>
    </dsp:sp>
    <dsp:sp modelId="{7D0C6F50-69FC-421E-9AD1-7E089434370E}">
      <dsp:nvSpPr>
        <dsp:cNvPr id="0" name=""/>
        <dsp:cNvSpPr/>
      </dsp:nvSpPr>
      <dsp:spPr>
        <a:xfrm>
          <a:off x="0" y="3036058"/>
          <a:ext cx="4609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698F87-0CF3-4CEF-AEF7-3D4EBFEED4D5}">
      <dsp:nvSpPr>
        <dsp:cNvPr id="0" name=""/>
        <dsp:cNvSpPr/>
      </dsp:nvSpPr>
      <dsp:spPr>
        <a:xfrm>
          <a:off x="0" y="3036058"/>
          <a:ext cx="4609200"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We can infer that the People who are not active , end up spending more amount of money for their health related issues and  people  who are active  and healthy need not spend more money. </a:t>
          </a:r>
        </a:p>
      </dsp:txBody>
      <dsp:txXfrm>
        <a:off x="0" y="3036058"/>
        <a:ext cx="4609200" cy="1516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911C-E4F7-4872-BE85-233A862E88DE}">
      <dsp:nvSpPr>
        <dsp:cNvPr id="0" name=""/>
        <dsp:cNvSpPr/>
      </dsp:nvSpPr>
      <dsp:spPr>
        <a:xfrm>
          <a:off x="1325760" y="1556"/>
          <a:ext cx="5303043" cy="1595022"/>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2894" tIns="405136" rIns="102894" bIns="405136" numCol="1" spcCol="1270" anchor="ctr" anchorCtr="0">
          <a:noAutofit/>
        </a:bodyPr>
        <a:lstStyle/>
        <a:p>
          <a:pPr marL="0" lvl="0" indent="0" algn="l" defTabSz="533400">
            <a:lnSpc>
              <a:spcPct val="90000"/>
            </a:lnSpc>
            <a:spcBef>
              <a:spcPct val="0"/>
            </a:spcBef>
            <a:spcAft>
              <a:spcPct val="35000"/>
            </a:spcAft>
            <a:buNone/>
          </a:pPr>
          <a:r>
            <a:rPr lang="en-US" sz="1200" kern="1200"/>
            <a:t>Create actionable insight across a range of contexts (e.g. societal, business, political), using data and the full data science life cycle</a:t>
          </a:r>
        </a:p>
      </dsp:txBody>
      <dsp:txXfrm>
        <a:off x="1325760" y="1556"/>
        <a:ext cx="5303043" cy="1595022"/>
      </dsp:txXfrm>
    </dsp:sp>
    <dsp:sp modelId="{38214ACC-0EBD-46FC-8767-D1B47CE41237}">
      <dsp:nvSpPr>
        <dsp:cNvPr id="0" name=""/>
        <dsp:cNvSpPr/>
      </dsp:nvSpPr>
      <dsp:spPr>
        <a:xfrm>
          <a:off x="0" y="1556"/>
          <a:ext cx="1325760" cy="1595022"/>
        </a:xfrm>
        <a:prstGeom prst="rect">
          <a:avLst/>
        </a:prstGeom>
        <a:solidFill>
          <a:schemeClr val="lt1">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0155" tIns="157553" rIns="70155" bIns="157553" numCol="1" spcCol="1270" anchor="ctr" anchorCtr="0">
          <a:noAutofit/>
        </a:bodyPr>
        <a:lstStyle/>
        <a:p>
          <a:pPr marL="0" lvl="0" indent="0" algn="ctr" defTabSz="666750">
            <a:lnSpc>
              <a:spcPct val="90000"/>
            </a:lnSpc>
            <a:spcBef>
              <a:spcPct val="0"/>
            </a:spcBef>
            <a:spcAft>
              <a:spcPct val="35000"/>
            </a:spcAft>
            <a:buNone/>
          </a:pPr>
          <a:r>
            <a:rPr lang="en-US" sz="1500" kern="1200"/>
            <a:t>Create</a:t>
          </a:r>
        </a:p>
      </dsp:txBody>
      <dsp:txXfrm>
        <a:off x="0" y="1556"/>
        <a:ext cx="1325760" cy="1595022"/>
      </dsp:txXfrm>
    </dsp:sp>
    <dsp:sp modelId="{BAA72BC3-E235-44A6-A649-EE34CEE7F959}">
      <dsp:nvSpPr>
        <dsp:cNvPr id="0" name=""/>
        <dsp:cNvSpPr/>
      </dsp:nvSpPr>
      <dsp:spPr>
        <a:xfrm>
          <a:off x="1325760" y="1692279"/>
          <a:ext cx="5303043" cy="1595022"/>
        </a:xfrm>
        <a:prstGeom prst="rect">
          <a:avLst/>
        </a:prstGeom>
        <a:gradFill rotWithShape="0">
          <a:gsLst>
            <a:gs pos="0">
              <a:schemeClr val="accent5">
                <a:hueOff val="1247628"/>
                <a:satOff val="-25244"/>
                <a:lumOff val="784"/>
                <a:alphaOff val="0"/>
                <a:tint val="96000"/>
                <a:lumMod val="100000"/>
              </a:schemeClr>
            </a:gs>
            <a:gs pos="78000">
              <a:schemeClr val="accent5">
                <a:hueOff val="1247628"/>
                <a:satOff val="-25244"/>
                <a:lumOff val="784"/>
                <a:alphaOff val="0"/>
                <a:shade val="94000"/>
                <a:lumMod val="94000"/>
              </a:schemeClr>
            </a:gs>
          </a:gsLst>
          <a:lin ang="5400000" scaled="0"/>
        </a:gradFill>
        <a:ln w="12700" cap="rnd" cmpd="sng" algn="ctr">
          <a:solidFill>
            <a:schemeClr val="accent5">
              <a:hueOff val="1247628"/>
              <a:satOff val="-25244"/>
              <a:lumOff val="784"/>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2894" tIns="405136" rIns="102894" bIns="405136" numCol="1" spcCol="1270" anchor="ctr" anchorCtr="0">
          <a:noAutofit/>
        </a:bodyPr>
        <a:lstStyle/>
        <a:p>
          <a:pPr marL="0" lvl="0" indent="0" algn="l" defTabSz="533400">
            <a:lnSpc>
              <a:spcPct val="90000"/>
            </a:lnSpc>
            <a:spcBef>
              <a:spcPct val="0"/>
            </a:spcBef>
            <a:spcAft>
              <a:spcPct val="35000"/>
            </a:spcAft>
            <a:buNone/>
          </a:pPr>
          <a:r>
            <a:rPr lang="en-US" sz="1200" kern="1200"/>
            <a:t>Communicate insights gained via visualization and analytics to a broad range of audiences (including project sponsors and technical team leads</a:t>
          </a:r>
        </a:p>
      </dsp:txBody>
      <dsp:txXfrm>
        <a:off x="1325760" y="1692279"/>
        <a:ext cx="5303043" cy="1595022"/>
      </dsp:txXfrm>
    </dsp:sp>
    <dsp:sp modelId="{06471565-C1DD-4B87-BB11-352803BE513B}">
      <dsp:nvSpPr>
        <dsp:cNvPr id="0" name=""/>
        <dsp:cNvSpPr/>
      </dsp:nvSpPr>
      <dsp:spPr>
        <a:xfrm>
          <a:off x="0" y="1692279"/>
          <a:ext cx="1325760" cy="1595022"/>
        </a:xfrm>
        <a:prstGeom prst="rect">
          <a:avLst/>
        </a:prstGeom>
        <a:solidFill>
          <a:schemeClr val="lt1">
            <a:hueOff val="0"/>
            <a:satOff val="0"/>
            <a:lumOff val="0"/>
            <a:alphaOff val="0"/>
          </a:schemeClr>
        </a:solidFill>
        <a:ln w="12700" cap="rnd" cmpd="sng" algn="ctr">
          <a:solidFill>
            <a:schemeClr val="accent5">
              <a:hueOff val="1247628"/>
              <a:satOff val="-25244"/>
              <a:lumOff val="7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0155" tIns="157553" rIns="70155" bIns="157553" numCol="1" spcCol="1270" anchor="ctr" anchorCtr="0">
          <a:noAutofit/>
        </a:bodyPr>
        <a:lstStyle/>
        <a:p>
          <a:pPr marL="0" lvl="0" indent="0" algn="ctr" defTabSz="666750">
            <a:lnSpc>
              <a:spcPct val="90000"/>
            </a:lnSpc>
            <a:spcBef>
              <a:spcPct val="0"/>
            </a:spcBef>
            <a:spcAft>
              <a:spcPct val="35000"/>
            </a:spcAft>
            <a:buNone/>
          </a:pPr>
          <a:r>
            <a:rPr lang="en-US" sz="1500" kern="1200"/>
            <a:t>Communicate</a:t>
          </a:r>
        </a:p>
      </dsp:txBody>
      <dsp:txXfrm>
        <a:off x="0" y="1692279"/>
        <a:ext cx="1325760" cy="1595022"/>
      </dsp:txXfrm>
    </dsp:sp>
    <dsp:sp modelId="{D96C266B-10A4-4A44-B9B3-2EE6959EFFA1}">
      <dsp:nvSpPr>
        <dsp:cNvPr id="0" name=""/>
        <dsp:cNvSpPr/>
      </dsp:nvSpPr>
      <dsp:spPr>
        <a:xfrm>
          <a:off x="1325760" y="3383002"/>
          <a:ext cx="5303043" cy="1595022"/>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w="12700" cap="rnd" cmpd="sng" algn="ctr">
          <a:solidFill>
            <a:schemeClr val="accent5">
              <a:hueOff val="2495256"/>
              <a:satOff val="-50489"/>
              <a:lumOff val="1569"/>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2894" tIns="405136" rIns="102894" bIns="405136" numCol="1" spcCol="1270" anchor="ctr" anchorCtr="0">
          <a:noAutofit/>
        </a:bodyPr>
        <a:lstStyle/>
        <a:p>
          <a:pPr marL="0" lvl="0" indent="0" algn="l" defTabSz="533400">
            <a:lnSpc>
              <a:spcPct val="90000"/>
            </a:lnSpc>
            <a:spcBef>
              <a:spcPct val="0"/>
            </a:spcBef>
            <a:spcAft>
              <a:spcPct val="35000"/>
            </a:spcAft>
            <a:buNone/>
          </a:pPr>
          <a:r>
            <a:rPr lang="en-US" sz="1200" kern="1200"/>
            <a:t>Apply ethics in the development, use and evaluation of data and predictive models (e.g., fairness, bias, transparency, privacy)</a:t>
          </a:r>
        </a:p>
      </dsp:txBody>
      <dsp:txXfrm>
        <a:off x="1325760" y="3383002"/>
        <a:ext cx="5303043" cy="1595022"/>
      </dsp:txXfrm>
    </dsp:sp>
    <dsp:sp modelId="{A41D371E-AF3A-4F9F-BE76-FC5B9EBE75F1}">
      <dsp:nvSpPr>
        <dsp:cNvPr id="0" name=""/>
        <dsp:cNvSpPr/>
      </dsp:nvSpPr>
      <dsp:spPr>
        <a:xfrm>
          <a:off x="0" y="3383002"/>
          <a:ext cx="1325760" cy="1595022"/>
        </a:xfrm>
        <a:prstGeom prst="rect">
          <a:avLst/>
        </a:prstGeom>
        <a:solidFill>
          <a:schemeClr val="lt1">
            <a:hueOff val="0"/>
            <a:satOff val="0"/>
            <a:lumOff val="0"/>
            <a:alphaOff val="0"/>
          </a:schemeClr>
        </a:solidFill>
        <a:ln w="12700" cap="rnd" cmpd="sng" algn="ctr">
          <a:solidFill>
            <a:schemeClr val="accent5">
              <a:hueOff val="2495256"/>
              <a:satOff val="-50489"/>
              <a:lumOff val="156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0155" tIns="157553" rIns="70155" bIns="157553" numCol="1" spcCol="1270" anchor="ctr" anchorCtr="0">
          <a:noAutofit/>
        </a:bodyPr>
        <a:lstStyle/>
        <a:p>
          <a:pPr marL="0" lvl="0" indent="0" algn="ctr" defTabSz="666750">
            <a:lnSpc>
              <a:spcPct val="90000"/>
            </a:lnSpc>
            <a:spcBef>
              <a:spcPct val="0"/>
            </a:spcBef>
            <a:spcAft>
              <a:spcPct val="35000"/>
            </a:spcAft>
            <a:buNone/>
          </a:pPr>
          <a:r>
            <a:rPr lang="en-US" sz="1500" kern="1200"/>
            <a:t>Apply</a:t>
          </a:r>
        </a:p>
      </dsp:txBody>
      <dsp:txXfrm>
        <a:off x="0" y="3383002"/>
        <a:ext cx="1325760" cy="1595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114C6-F909-4632-B318-2265E2F7F97A}">
      <dsp:nvSpPr>
        <dsp:cNvPr id="0" name=""/>
        <dsp:cNvSpPr/>
      </dsp:nvSpPr>
      <dsp:spPr>
        <a:xfrm>
          <a:off x="0" y="665190"/>
          <a:ext cx="9618133" cy="12280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73642-1A40-4EA0-BA7C-9E443E656A75}">
      <dsp:nvSpPr>
        <dsp:cNvPr id="0" name=""/>
        <dsp:cNvSpPr/>
      </dsp:nvSpPr>
      <dsp:spPr>
        <a:xfrm>
          <a:off x="371483" y="941500"/>
          <a:ext cx="675424" cy="675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6A3F81-5CD4-4C58-B3D1-9FB59C9D1E95}">
      <dsp:nvSpPr>
        <dsp:cNvPr id="0" name=""/>
        <dsp:cNvSpPr/>
      </dsp:nvSpPr>
      <dsp:spPr>
        <a:xfrm>
          <a:off x="1418391" y="665190"/>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800100">
            <a:lnSpc>
              <a:spcPct val="90000"/>
            </a:lnSpc>
            <a:spcBef>
              <a:spcPct val="0"/>
            </a:spcBef>
            <a:spcAft>
              <a:spcPct val="35000"/>
            </a:spcAft>
            <a:buNone/>
          </a:pPr>
          <a:r>
            <a:rPr lang="en-IN" sz="1800" kern="1200"/>
            <a:t>Collect, store, and access data by identifying and leveraging applicable technologies using the datawarehouse designing process</a:t>
          </a:r>
          <a:endParaRPr lang="en-US" sz="1800" kern="1200"/>
        </a:p>
      </dsp:txBody>
      <dsp:txXfrm>
        <a:off x="1418391" y="665190"/>
        <a:ext cx="8199741" cy="1228044"/>
      </dsp:txXfrm>
    </dsp:sp>
    <dsp:sp modelId="{3C0F263D-DF94-44C7-B6EB-5F6FACC7C8A4}">
      <dsp:nvSpPr>
        <dsp:cNvPr id="0" name=""/>
        <dsp:cNvSpPr/>
      </dsp:nvSpPr>
      <dsp:spPr>
        <a:xfrm>
          <a:off x="0" y="2200246"/>
          <a:ext cx="9618133" cy="12280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A25A8-79ED-4683-A319-A0283B48E5F2}">
      <dsp:nvSpPr>
        <dsp:cNvPr id="0" name=""/>
        <dsp:cNvSpPr/>
      </dsp:nvSpPr>
      <dsp:spPr>
        <a:xfrm>
          <a:off x="371483" y="2476556"/>
          <a:ext cx="675424" cy="67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2C98F8-3EF0-491F-A06A-0467C4E8CF8B}">
      <dsp:nvSpPr>
        <dsp:cNvPr id="0" name=""/>
        <dsp:cNvSpPr/>
      </dsp:nvSpPr>
      <dsp:spPr>
        <a:xfrm>
          <a:off x="1418391" y="2200246"/>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800100">
            <a:lnSpc>
              <a:spcPct val="90000"/>
            </a:lnSpc>
            <a:spcBef>
              <a:spcPct val="0"/>
            </a:spcBef>
            <a:spcAft>
              <a:spcPct val="35000"/>
            </a:spcAft>
            <a:buNone/>
          </a:pPr>
          <a:r>
            <a:rPr lang="en-IN" sz="1800" kern="1200"/>
            <a:t>Create actionable insight across a range of contexts (e.g. societal, business, political), using data and the full data science life cycle- this is achieved by the PowerBI dashboard visualization which gave recommendations to the stakeholders.</a:t>
          </a:r>
          <a:endParaRPr lang="en-US" sz="1800" kern="1200"/>
        </a:p>
      </dsp:txBody>
      <dsp:txXfrm>
        <a:off x="1418391" y="2200246"/>
        <a:ext cx="8199741" cy="12280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95672-79E8-4368-AD1B-1649B8CD7CE9}">
      <dsp:nvSpPr>
        <dsp:cNvPr id="0" name=""/>
        <dsp:cNvSpPr/>
      </dsp:nvSpPr>
      <dsp:spPr>
        <a:xfrm>
          <a:off x="0" y="338135"/>
          <a:ext cx="8175413" cy="551772"/>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Project Description:</a:t>
          </a:r>
          <a:endParaRPr lang="en-US" sz="1500" kern="1200"/>
        </a:p>
      </dsp:txBody>
      <dsp:txXfrm>
        <a:off x="16161" y="354296"/>
        <a:ext cx="6889871" cy="519450"/>
      </dsp:txXfrm>
    </dsp:sp>
    <dsp:sp modelId="{812FE43A-41FA-418F-8AA2-E7B8E9134FE4}">
      <dsp:nvSpPr>
        <dsp:cNvPr id="0" name=""/>
        <dsp:cNvSpPr/>
      </dsp:nvSpPr>
      <dsp:spPr>
        <a:xfrm>
          <a:off x="721359" y="1450635"/>
          <a:ext cx="8175413" cy="1228044"/>
        </a:xfrm>
        <a:prstGeom prst="roundRect">
          <a:avLst>
            <a:gd name="adj" fmla="val 10000"/>
          </a:avLst>
        </a:prstGeom>
        <a:solidFill>
          <a:schemeClr val="accent2">
            <a:hueOff val="234286"/>
            <a:satOff val="-3141"/>
            <a:lumOff val="1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 tableau dashboard that focuses on crime in Los Angeles city, the projects gives a clear insight on victims affected, type of crime and area of crime. This dashboard will be helpful resource for entities like the Department of police, City government and also for the people who are in LA or planning to move to LA.</a:t>
          </a:r>
          <a:endParaRPr lang="en-US" sz="1500" kern="1200" dirty="0"/>
        </a:p>
      </dsp:txBody>
      <dsp:txXfrm>
        <a:off x="757327" y="1486603"/>
        <a:ext cx="6583888" cy="1156108"/>
      </dsp:txXfrm>
    </dsp:sp>
    <dsp:sp modelId="{F3810ECB-8E6A-4C27-A145-FCBA314415E2}">
      <dsp:nvSpPr>
        <dsp:cNvPr id="0" name=""/>
        <dsp:cNvSpPr/>
      </dsp:nvSpPr>
      <dsp:spPr>
        <a:xfrm>
          <a:off x="1442719" y="2865437"/>
          <a:ext cx="8175413" cy="1228044"/>
        </a:xfrm>
        <a:prstGeom prst="roundRect">
          <a:avLst>
            <a:gd name="adj" fmla="val 10000"/>
          </a:avLst>
        </a:prstGeom>
        <a:solidFill>
          <a:schemeClr val="accent2">
            <a:hueOff val="468572"/>
            <a:satOff val="-6281"/>
            <a:lumOff val="23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Dataset used: </a:t>
          </a:r>
          <a:r>
            <a:rPr lang="en-IN" sz="1500" u="sng" kern="1200">
              <a:hlinkClick xmlns:r="http://schemas.openxmlformats.org/officeDocument/2006/relationships" r:id="rId1"/>
            </a:rPr>
            <a:t>https://data.lacity.org/Public-Safety/Crime-Data-from-2020-to-Present/2nrs-mtv8</a:t>
          </a:r>
          <a:endParaRPr lang="en-US" sz="1500" kern="1200"/>
        </a:p>
      </dsp:txBody>
      <dsp:txXfrm>
        <a:off x="1478687" y="2901405"/>
        <a:ext cx="6583888" cy="1156108"/>
      </dsp:txXfrm>
    </dsp:sp>
    <dsp:sp modelId="{868F3361-BB96-4F73-8072-A7BC9E01A372}">
      <dsp:nvSpPr>
        <dsp:cNvPr id="0" name=""/>
        <dsp:cNvSpPr/>
      </dsp:nvSpPr>
      <dsp:spPr>
        <a:xfrm>
          <a:off x="7377184" y="931267"/>
          <a:ext cx="798228" cy="7982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56785" y="931267"/>
        <a:ext cx="439026" cy="600667"/>
      </dsp:txXfrm>
    </dsp:sp>
    <dsp:sp modelId="{009A030B-7733-43E8-8911-630571D1DC86}">
      <dsp:nvSpPr>
        <dsp:cNvPr id="0" name=""/>
        <dsp:cNvSpPr/>
      </dsp:nvSpPr>
      <dsp:spPr>
        <a:xfrm>
          <a:off x="8098544" y="2355798"/>
          <a:ext cx="798228" cy="798228"/>
        </a:xfrm>
        <a:prstGeom prst="downArrow">
          <a:avLst>
            <a:gd name="adj1" fmla="val 55000"/>
            <a:gd name="adj2" fmla="val 45000"/>
          </a:avLst>
        </a:prstGeom>
        <a:solidFill>
          <a:schemeClr val="accent2">
            <a:tint val="40000"/>
            <a:alpha val="90000"/>
            <a:hueOff val="714537"/>
            <a:satOff val="-1256"/>
            <a:lumOff val="15"/>
            <a:alphaOff val="0"/>
          </a:schemeClr>
        </a:solidFill>
        <a:ln w="19050" cap="rnd" cmpd="sng" algn="ctr">
          <a:solidFill>
            <a:schemeClr val="accent2">
              <a:tint val="40000"/>
              <a:alpha val="90000"/>
              <a:hueOff val="714537"/>
              <a:satOff val="-1256"/>
              <a:lumOff val="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8145" y="2355798"/>
        <a:ext cx="439026" cy="600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F4D20-999F-4978-B46D-A5B06097C2CD}">
      <dsp:nvSpPr>
        <dsp:cNvPr id="0" name=""/>
        <dsp:cNvSpPr/>
      </dsp:nvSpPr>
      <dsp:spPr>
        <a:xfrm>
          <a:off x="0" y="665190"/>
          <a:ext cx="9618133" cy="12280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79426-D89A-4616-AF96-8B0E20A4A929}">
      <dsp:nvSpPr>
        <dsp:cNvPr id="0" name=""/>
        <dsp:cNvSpPr/>
      </dsp:nvSpPr>
      <dsp:spPr>
        <a:xfrm>
          <a:off x="371483" y="941500"/>
          <a:ext cx="675424" cy="675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4E6862-E930-4C65-ABC9-0A7AC2F0F73B}">
      <dsp:nvSpPr>
        <dsp:cNvPr id="0" name=""/>
        <dsp:cNvSpPr/>
      </dsp:nvSpPr>
      <dsp:spPr>
        <a:xfrm>
          <a:off x="1418391" y="665190"/>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066800">
            <a:lnSpc>
              <a:spcPct val="90000"/>
            </a:lnSpc>
            <a:spcBef>
              <a:spcPct val="0"/>
            </a:spcBef>
            <a:spcAft>
              <a:spcPct val="35000"/>
            </a:spcAft>
            <a:buNone/>
          </a:pPr>
          <a:r>
            <a:rPr lang="en-IN" sz="2400" kern="1200"/>
            <a:t>Communicate insights gained via visualization and analytics to a broad range of audiences (including project sponsors and technical team leads.</a:t>
          </a:r>
          <a:endParaRPr lang="en-US" sz="2400" kern="1200"/>
        </a:p>
      </dsp:txBody>
      <dsp:txXfrm>
        <a:off x="1418391" y="665190"/>
        <a:ext cx="8199741" cy="1228044"/>
      </dsp:txXfrm>
    </dsp:sp>
    <dsp:sp modelId="{4A59CA24-1C27-48E5-BA77-7C25CDB40847}">
      <dsp:nvSpPr>
        <dsp:cNvPr id="0" name=""/>
        <dsp:cNvSpPr/>
      </dsp:nvSpPr>
      <dsp:spPr>
        <a:xfrm>
          <a:off x="0" y="2200246"/>
          <a:ext cx="9618133" cy="12280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BFDFF-5BF6-46C3-A1FB-FC64EBB1B272}">
      <dsp:nvSpPr>
        <dsp:cNvPr id="0" name=""/>
        <dsp:cNvSpPr/>
      </dsp:nvSpPr>
      <dsp:spPr>
        <a:xfrm>
          <a:off x="371483" y="2476556"/>
          <a:ext cx="675424" cy="675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B5EB7A-DFFB-45D1-9AC8-D2F012075B74}">
      <dsp:nvSpPr>
        <dsp:cNvPr id="0" name=""/>
        <dsp:cNvSpPr/>
      </dsp:nvSpPr>
      <dsp:spPr>
        <a:xfrm>
          <a:off x="1418391" y="2200246"/>
          <a:ext cx="8199741" cy="1228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8" tIns="129968" rIns="129968" bIns="129968" numCol="1" spcCol="1270" anchor="ctr" anchorCtr="0">
          <a:noAutofit/>
        </a:bodyPr>
        <a:lstStyle/>
        <a:p>
          <a:pPr marL="0" lvl="0" indent="0" algn="l" defTabSz="1066800">
            <a:lnSpc>
              <a:spcPct val="90000"/>
            </a:lnSpc>
            <a:spcBef>
              <a:spcPct val="0"/>
            </a:spcBef>
            <a:spcAft>
              <a:spcPct val="35000"/>
            </a:spcAft>
            <a:buNone/>
          </a:pPr>
          <a:r>
            <a:rPr lang="en-IN" sz="2400" kern="1200"/>
            <a:t>Apply visualization and predictive models to help generate actionable insight.</a:t>
          </a:r>
          <a:endParaRPr lang="en-US" sz="2400" kern="1200"/>
        </a:p>
      </dsp:txBody>
      <dsp:txXfrm>
        <a:off x="1418391" y="2200246"/>
        <a:ext cx="8199741" cy="12280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FED49-FF28-4B0D-A76F-DFE8D6C29E44}">
      <dsp:nvSpPr>
        <dsp:cNvPr id="0" name=""/>
        <dsp:cNvSpPr/>
      </dsp:nvSpPr>
      <dsp:spPr>
        <a:xfrm>
          <a:off x="389596" y="1075655"/>
          <a:ext cx="628857" cy="628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4ECBCA-C7B0-4572-B998-E01884A020C6}">
      <dsp:nvSpPr>
        <dsp:cNvPr id="0" name=""/>
        <dsp:cNvSpPr/>
      </dsp:nvSpPr>
      <dsp:spPr>
        <a:xfrm>
          <a:off x="5294"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1" kern="1200"/>
            <a:t>Project Description: </a:t>
          </a:r>
          <a:endParaRPr lang="en-US" sz="1100" kern="1200"/>
        </a:p>
      </dsp:txBody>
      <dsp:txXfrm>
        <a:off x="5294" y="1995933"/>
        <a:ext cx="1397460" cy="1021893"/>
      </dsp:txXfrm>
    </dsp:sp>
    <dsp:sp modelId="{24B78D6D-502F-4DF3-BD15-0D3F5B6E0435}">
      <dsp:nvSpPr>
        <dsp:cNvPr id="0" name=""/>
        <dsp:cNvSpPr/>
      </dsp:nvSpPr>
      <dsp:spPr>
        <a:xfrm>
          <a:off x="2031612" y="1075655"/>
          <a:ext cx="628857" cy="628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417AE9-5CCE-44D0-83FD-BA080E5B3BD3}">
      <dsp:nvSpPr>
        <dsp:cNvPr id="0" name=""/>
        <dsp:cNvSpPr/>
      </dsp:nvSpPr>
      <dsp:spPr>
        <a:xfrm>
          <a:off x="1647311"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This datapipeline focuses on processing a Lacrosse game’s live data, that creates box score and updates the database tables when game is over.</a:t>
          </a:r>
          <a:endParaRPr lang="en-US" sz="1100" kern="1200"/>
        </a:p>
      </dsp:txBody>
      <dsp:txXfrm>
        <a:off x="1647311" y="1995933"/>
        <a:ext cx="1397460" cy="1021893"/>
      </dsp:txXfrm>
    </dsp:sp>
    <dsp:sp modelId="{4D7B60B1-F90F-4291-8BBB-C310EF4AB895}">
      <dsp:nvSpPr>
        <dsp:cNvPr id="0" name=""/>
        <dsp:cNvSpPr/>
      </dsp:nvSpPr>
      <dsp:spPr>
        <a:xfrm>
          <a:off x="3673629" y="1075655"/>
          <a:ext cx="628857" cy="6288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EC309E-DDEE-42E1-9D56-B09D6435D39C}">
      <dsp:nvSpPr>
        <dsp:cNvPr id="0" name=""/>
        <dsp:cNvSpPr/>
      </dsp:nvSpPr>
      <dsp:spPr>
        <a:xfrm>
          <a:off x="3289327"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1" kern="1200"/>
            <a:t>Databases:</a:t>
          </a:r>
          <a:endParaRPr lang="en-US" sz="1100" kern="1200"/>
        </a:p>
      </dsp:txBody>
      <dsp:txXfrm>
        <a:off x="3289327" y="1995933"/>
        <a:ext cx="1397460" cy="1021893"/>
      </dsp:txXfrm>
    </dsp:sp>
    <dsp:sp modelId="{8EB821AC-B057-4D35-A9AE-3EC3900670E8}">
      <dsp:nvSpPr>
        <dsp:cNvPr id="0" name=""/>
        <dsp:cNvSpPr/>
      </dsp:nvSpPr>
      <dsp:spPr>
        <a:xfrm>
          <a:off x="5315646" y="1075655"/>
          <a:ext cx="628857" cy="6288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C2D0F1-9748-4BB1-A812-E2C6D06C80E1}">
      <dsp:nvSpPr>
        <dsp:cNvPr id="0" name=""/>
        <dsp:cNvSpPr/>
      </dsp:nvSpPr>
      <dsp:spPr>
        <a:xfrm>
          <a:off x="4931344"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 </a:t>
          </a:r>
          <a:r>
            <a:rPr lang="en-IN" sz="1100" b="1" kern="1200"/>
            <a:t>mssql</a:t>
          </a:r>
          <a:r>
            <a:rPr lang="en-IN" sz="1100" kern="1200"/>
            <a:t> : Microsoft SQL Server Database that stores player and teams reference data. The database is called ‘sidearm’ and the tables are ‘players’ and ‘teams’.</a:t>
          </a:r>
          <a:endParaRPr lang="en-US" sz="1100" kern="1200"/>
        </a:p>
      </dsp:txBody>
      <dsp:txXfrm>
        <a:off x="4931344" y="1995933"/>
        <a:ext cx="1397460" cy="1021893"/>
      </dsp:txXfrm>
    </dsp:sp>
    <dsp:sp modelId="{02F40683-0D06-43D5-933C-A6BD00E4FA8A}">
      <dsp:nvSpPr>
        <dsp:cNvPr id="0" name=""/>
        <dsp:cNvSpPr/>
      </dsp:nvSpPr>
      <dsp:spPr>
        <a:xfrm>
          <a:off x="6957662" y="1075655"/>
          <a:ext cx="628857" cy="6288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0867A8-3C63-48BB-8A05-6C82EA02E79E}">
      <dsp:nvSpPr>
        <dsp:cNvPr id="0" name=""/>
        <dsp:cNvSpPr/>
      </dsp:nvSpPr>
      <dsp:spPr>
        <a:xfrm>
          <a:off x="6573360"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 </a:t>
          </a:r>
          <a:r>
            <a:rPr lang="en-IN" sz="1100" b="1" kern="1200"/>
            <a:t>minio</a:t>
          </a:r>
          <a:r>
            <a:rPr lang="en-IN" sz="1100" kern="1200"/>
            <a:t>: An S3 compatible object store that contains the live gamestream data. It is stored in minio/gamestreams bucket.</a:t>
          </a:r>
          <a:endParaRPr lang="en-US" sz="1100" kern="1200"/>
        </a:p>
      </dsp:txBody>
      <dsp:txXfrm>
        <a:off x="6573360" y="1995933"/>
        <a:ext cx="1397460" cy="1021893"/>
      </dsp:txXfrm>
    </dsp:sp>
    <dsp:sp modelId="{97111A04-8EFD-4599-B5BD-6987FB98AFC1}">
      <dsp:nvSpPr>
        <dsp:cNvPr id="0" name=""/>
        <dsp:cNvSpPr/>
      </dsp:nvSpPr>
      <dsp:spPr>
        <a:xfrm>
          <a:off x="8599679" y="1075655"/>
          <a:ext cx="628857" cy="6288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9C7BB3-D6D7-437D-B5BA-004832DD1601}">
      <dsp:nvSpPr>
        <dsp:cNvPr id="0" name=""/>
        <dsp:cNvSpPr/>
      </dsp:nvSpPr>
      <dsp:spPr>
        <a:xfrm>
          <a:off x="8215377" y="1995933"/>
          <a:ext cx="1397460" cy="102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 </a:t>
          </a:r>
          <a:r>
            <a:rPr lang="en-IN" sz="1100" b="1" kern="1200"/>
            <a:t>mongodb</a:t>
          </a:r>
          <a:r>
            <a:rPr lang="en-IN" sz="1100" kern="1200"/>
            <a:t> – A mongodb database that stores the game streams real-time box store so the web developers can create a page from the data. The box score is written to mongo/sidearm/boxscores collection.</a:t>
          </a:r>
          <a:endParaRPr lang="en-US" sz="1100" kern="1200"/>
        </a:p>
      </dsp:txBody>
      <dsp:txXfrm>
        <a:off x="8215377" y="1995933"/>
        <a:ext cx="1397460" cy="10218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5B508-B668-4BA8-BE5C-58AD22D64BBE}">
      <dsp:nvSpPr>
        <dsp:cNvPr id="0" name=""/>
        <dsp:cNvSpPr/>
      </dsp:nvSpPr>
      <dsp:spPr>
        <a:xfrm>
          <a:off x="0" y="630625"/>
          <a:ext cx="8596668" cy="11642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5FD3ED-98A3-47F1-9CCB-C3971D42E66C}">
      <dsp:nvSpPr>
        <dsp:cNvPr id="0" name=""/>
        <dsp:cNvSpPr/>
      </dsp:nvSpPr>
      <dsp:spPr>
        <a:xfrm>
          <a:off x="352180" y="892577"/>
          <a:ext cx="640327" cy="6403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EF2DC-5C3D-4D83-A647-8C4A4AA31FC6}">
      <dsp:nvSpPr>
        <dsp:cNvPr id="0" name=""/>
        <dsp:cNvSpPr/>
      </dsp:nvSpPr>
      <dsp:spPr>
        <a:xfrm>
          <a:off x="1344687" y="630625"/>
          <a:ext cx="7251980" cy="116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15" tIns="123215" rIns="123215" bIns="123215" numCol="1" spcCol="1270" anchor="ctr" anchorCtr="0">
          <a:noAutofit/>
        </a:bodyPr>
        <a:lstStyle/>
        <a:p>
          <a:pPr marL="0" lvl="0" indent="0" algn="l" defTabSz="711200">
            <a:lnSpc>
              <a:spcPct val="100000"/>
            </a:lnSpc>
            <a:spcBef>
              <a:spcPct val="0"/>
            </a:spcBef>
            <a:spcAft>
              <a:spcPct val="35000"/>
            </a:spcAft>
            <a:buNone/>
          </a:pPr>
          <a:r>
            <a:rPr lang="en-IN" sz="1600" kern="1200"/>
            <a:t>• </a:t>
          </a:r>
          <a:r>
            <a:rPr lang="en-IN" sz="1600" b="1" kern="1200"/>
            <a:t>drill</a:t>
          </a:r>
          <a:r>
            <a:rPr lang="en-IN" sz="1600" kern="1200"/>
            <a:t> - An instance of Apache Drill that can be used to query the databases. The drill-storage-plugins folder contains the configuration files for the databases. You will need to modify these with specifics for them to work.</a:t>
          </a:r>
          <a:endParaRPr lang="en-US" sz="1600" kern="1200"/>
        </a:p>
      </dsp:txBody>
      <dsp:txXfrm>
        <a:off x="1344687" y="630625"/>
        <a:ext cx="7251980" cy="1164231"/>
      </dsp:txXfrm>
    </dsp:sp>
    <dsp:sp modelId="{2B77F5CD-BAC2-427D-A471-17F6E3A64444}">
      <dsp:nvSpPr>
        <dsp:cNvPr id="0" name=""/>
        <dsp:cNvSpPr/>
      </dsp:nvSpPr>
      <dsp:spPr>
        <a:xfrm>
          <a:off x="0" y="2085915"/>
          <a:ext cx="8596668" cy="11642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25F79-5455-4CF8-9D3D-C0F3BA63D9F3}">
      <dsp:nvSpPr>
        <dsp:cNvPr id="0" name=""/>
        <dsp:cNvSpPr/>
      </dsp:nvSpPr>
      <dsp:spPr>
        <a:xfrm>
          <a:off x="352180" y="2347867"/>
          <a:ext cx="640327" cy="6403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84FC4-2234-4376-A827-6216B8942C77}">
      <dsp:nvSpPr>
        <dsp:cNvPr id="0" name=""/>
        <dsp:cNvSpPr/>
      </dsp:nvSpPr>
      <dsp:spPr>
        <a:xfrm>
          <a:off x="1344687" y="2085915"/>
          <a:ext cx="7251980" cy="1164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15" tIns="123215" rIns="123215" bIns="123215" numCol="1" spcCol="1270" anchor="ctr" anchorCtr="0">
          <a:noAutofit/>
        </a:bodyPr>
        <a:lstStyle/>
        <a:p>
          <a:pPr marL="0" lvl="0" indent="0" algn="l" defTabSz="711200">
            <a:lnSpc>
              <a:spcPct val="100000"/>
            </a:lnSpc>
            <a:spcBef>
              <a:spcPct val="0"/>
            </a:spcBef>
            <a:spcAft>
              <a:spcPct val="35000"/>
            </a:spcAft>
            <a:buNone/>
          </a:pPr>
          <a:r>
            <a:rPr lang="en-IN" sz="1600" kern="1200"/>
            <a:t>• </a:t>
          </a:r>
          <a:r>
            <a:rPr lang="en-IN" sz="1600" b="1" kern="1200"/>
            <a:t>jupyter</a:t>
          </a:r>
          <a:r>
            <a:rPr lang="en-IN" sz="1600" kern="1200"/>
            <a:t> - An instance of Jupyter Lab that can be used to write PySpark code. The work folder contains the Start.ipynb that demonstrates the base spark configuration.</a:t>
          </a:r>
          <a:endParaRPr lang="en-US" sz="1600" kern="1200"/>
        </a:p>
      </dsp:txBody>
      <dsp:txXfrm>
        <a:off x="1344687" y="2085915"/>
        <a:ext cx="7251980" cy="11642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3B356-1C90-4A74-B3C9-8E8B839F56D3}">
      <dsp:nvSpPr>
        <dsp:cNvPr id="0" name=""/>
        <dsp:cNvSpPr/>
      </dsp:nvSpPr>
      <dsp:spPr>
        <a:xfrm>
          <a:off x="0" y="499"/>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978A-EC51-4274-B029-7445DFE5E726}">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BC28C5-9B7C-4E86-9023-A9F4FB83592F}">
      <dsp:nvSpPr>
        <dsp:cNvPr id="0" name=""/>
        <dsp:cNvSpPr/>
      </dsp:nvSpPr>
      <dsp:spPr>
        <a:xfrm>
          <a:off x="1350519" y="499"/>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IN" sz="2300" kern="1200"/>
            <a:t>Collect, store, and access data by identifying and leveraging applicable technologies</a:t>
          </a:r>
          <a:endParaRPr lang="en-US" sz="2300" kern="1200"/>
        </a:p>
      </dsp:txBody>
      <dsp:txXfrm>
        <a:off x="1350519" y="499"/>
        <a:ext cx="8267613" cy="1169280"/>
      </dsp:txXfrm>
    </dsp:sp>
    <dsp:sp modelId="{C0F266CC-3DE3-416B-AF6F-6062D0941B8A}">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B7D55-38E2-4A29-A3CB-0934063DE1B3}">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5CAE40-7A6F-4C46-8032-23D4A608302E}">
      <dsp:nvSpPr>
        <dsp:cNvPr id="0" name=""/>
        <dsp:cNvSpPr/>
      </dsp:nvSpPr>
      <dsp:spPr>
        <a:xfrm>
          <a:off x="1350519" y="1462100"/>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IN" sz="2300" kern="1200"/>
            <a:t>Create actionable insight across a range of contexts (e.g. societal, business, political), using data and the full data science life cycle</a:t>
          </a:r>
          <a:endParaRPr lang="en-US" sz="2300" kern="1200"/>
        </a:p>
      </dsp:txBody>
      <dsp:txXfrm>
        <a:off x="1350519" y="1462100"/>
        <a:ext cx="8267613" cy="1169280"/>
      </dsp:txXfrm>
    </dsp:sp>
    <dsp:sp modelId="{81B9064A-3069-4DC4-A5DD-B9AB227C06E5}">
      <dsp:nvSpPr>
        <dsp:cNvPr id="0" name=""/>
        <dsp:cNvSpPr/>
      </dsp:nvSpPr>
      <dsp:spPr>
        <a:xfrm>
          <a:off x="0" y="2923701"/>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99464-4095-4AF3-9731-5461A7026756}">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93A122-9F8D-494B-889C-AB43C1E4CD0B}">
      <dsp:nvSpPr>
        <dsp:cNvPr id="0" name=""/>
        <dsp:cNvSpPr/>
      </dsp:nvSpPr>
      <dsp:spPr>
        <a:xfrm>
          <a:off x="1350519" y="2923701"/>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1022350">
            <a:lnSpc>
              <a:spcPct val="90000"/>
            </a:lnSpc>
            <a:spcBef>
              <a:spcPct val="0"/>
            </a:spcBef>
            <a:spcAft>
              <a:spcPct val="35000"/>
            </a:spcAft>
            <a:buNone/>
          </a:pPr>
          <a:r>
            <a:rPr lang="en-IN" sz="2300" kern="1200"/>
            <a:t>Use programming languages such as R and Python to support the generation of actionable insight</a:t>
          </a:r>
          <a:endParaRPr lang="en-US" sz="2300" kern="1200"/>
        </a:p>
      </dsp:txBody>
      <dsp:txXfrm>
        <a:off x="1350519" y="2923701"/>
        <a:ext cx="8267613" cy="11692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8532C-C69E-463D-B838-7A06EBF251C9}"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2B100-BF8A-4E4F-8726-A10D7281C020}" type="slidenum">
              <a:rPr lang="en-IN" smtClean="0"/>
              <a:t>‹#›</a:t>
            </a:fld>
            <a:endParaRPr lang="en-IN"/>
          </a:p>
        </p:txBody>
      </p:sp>
    </p:spTree>
    <p:extLst>
      <p:ext uri="{BB962C8B-B14F-4D97-AF65-F5344CB8AC3E}">
        <p14:creationId xmlns:p14="http://schemas.microsoft.com/office/powerpoint/2010/main" val="242298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acaeefe72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acaeefe72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A2B100-BF8A-4E4F-8726-A10D7281C020}" type="slidenum">
              <a:rPr lang="en-IN" smtClean="0"/>
              <a:t>34</a:t>
            </a:fld>
            <a:endParaRPr lang="en-IN"/>
          </a:p>
        </p:txBody>
      </p:sp>
    </p:spTree>
    <p:extLst>
      <p:ext uri="{BB962C8B-B14F-4D97-AF65-F5344CB8AC3E}">
        <p14:creationId xmlns:p14="http://schemas.microsoft.com/office/powerpoint/2010/main" val="159737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acaeefe729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acaeefe72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acaeefe72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acaeefe72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acaeefe72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acaeefe72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9f2f57a7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a1180965d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a1180965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a078279a8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a078279a8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acaeefe72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acaeefe72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a078279a8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a078279a8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157522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390739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8831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2353511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462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2583660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425495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4030662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678633" y="1356966"/>
            <a:ext cx="2364791" cy="2822535"/>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p:nvPr/>
        </p:nvSpPr>
        <p:spPr>
          <a:xfrm>
            <a:off x="8354167" y="6017999"/>
            <a:ext cx="2364791" cy="2822535"/>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77823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2655533" y="1806284"/>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33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862733" y="4019417"/>
            <a:ext cx="64972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1" name="Google Shape;41;p7"/>
          <p:cNvSpPr/>
          <p:nvPr/>
        </p:nvSpPr>
        <p:spPr>
          <a:xfrm>
            <a:off x="-823949" y="5769066"/>
            <a:ext cx="2364791" cy="2822535"/>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7"/>
          <p:cNvGrpSpPr/>
          <p:nvPr/>
        </p:nvGrpSpPr>
        <p:grpSpPr>
          <a:xfrm rot="10800000">
            <a:off x="3432015" y="5319100"/>
            <a:ext cx="5327935" cy="7528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3432015" y="786100"/>
            <a:ext cx="5327935" cy="7528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10651085" y="-1550001"/>
            <a:ext cx="2364791" cy="2822535"/>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5626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367602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D3729-58AD-4373-8F70-8CF3535D49D6}" type="datetimeFigureOut">
              <a:rPr lang="en-IN" smtClean="0"/>
              <a:t>20-04-2024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288647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D3729-58AD-4373-8F70-8CF3535D49D6}"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2191316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0D3729-58AD-4373-8F70-8CF3535D49D6}" type="datetimeFigureOut">
              <a:rPr lang="en-IN" smtClean="0"/>
              <a:t>20-04-2024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1929653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0D3729-58AD-4373-8F70-8CF3535D49D6}" type="datetimeFigureOut">
              <a:rPr lang="en-IN" smtClean="0"/>
              <a:t>20-04-2024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394102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0D3729-58AD-4373-8F70-8CF3535D49D6}" type="datetimeFigureOut">
              <a:rPr lang="en-IN" smtClean="0"/>
              <a:t>20-04-2024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376993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0D3729-58AD-4373-8F70-8CF3535D49D6}"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415455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0D3729-58AD-4373-8F70-8CF3535D49D6}" type="datetimeFigureOut">
              <a:rPr lang="en-IN" smtClean="0"/>
              <a:t>20-04-2024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4E3855-D227-47CA-864A-F7D0A9E19401}" type="slidenum">
              <a:rPr lang="en-IN" smtClean="0"/>
              <a:t>‹#›</a:t>
            </a:fld>
            <a:endParaRPr lang="en-IN"/>
          </a:p>
        </p:txBody>
      </p:sp>
    </p:spTree>
    <p:extLst>
      <p:ext uri="{BB962C8B-B14F-4D97-AF65-F5344CB8AC3E}">
        <p14:creationId xmlns:p14="http://schemas.microsoft.com/office/powerpoint/2010/main" val="409530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E0D3729-58AD-4373-8F70-8CF3535D49D6}" type="datetimeFigureOut">
              <a:rPr lang="en-IN" smtClean="0"/>
              <a:t>20-04-2024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64E3855-D227-47CA-864A-F7D0A9E19401}" type="slidenum">
              <a:rPr lang="en-IN" smtClean="0"/>
              <a:t>‹#›</a:t>
            </a:fld>
            <a:endParaRPr lang="en-IN"/>
          </a:p>
        </p:txBody>
      </p:sp>
    </p:spTree>
    <p:extLst>
      <p:ext uri="{BB962C8B-B14F-4D97-AF65-F5344CB8AC3E}">
        <p14:creationId xmlns:p14="http://schemas.microsoft.com/office/powerpoint/2010/main" val="877675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612E-8497-2C2C-8949-0A4994F2EA8F}"/>
              </a:ext>
            </a:extLst>
          </p:cNvPr>
          <p:cNvSpPr>
            <a:spLocks noGrp="1"/>
          </p:cNvSpPr>
          <p:nvPr>
            <p:ph type="ctrTitle"/>
          </p:nvPr>
        </p:nvSpPr>
        <p:spPr/>
        <p:txBody>
          <a:bodyPr/>
          <a:lstStyle/>
          <a:p>
            <a:r>
              <a:rPr lang="en-US" dirty="0"/>
              <a:t>Applied Data Science Portfolio</a:t>
            </a:r>
            <a:endParaRPr lang="en-IN" dirty="0"/>
          </a:p>
        </p:txBody>
      </p:sp>
      <p:sp>
        <p:nvSpPr>
          <p:cNvPr id="3" name="Subtitle 2">
            <a:extLst>
              <a:ext uri="{FF2B5EF4-FFF2-40B4-BE49-F238E27FC236}">
                <a16:creationId xmlns:a16="http://schemas.microsoft.com/office/drawing/2014/main" id="{1A25801D-4709-2E43-632C-F0B151B7C498}"/>
              </a:ext>
            </a:extLst>
          </p:cNvPr>
          <p:cNvSpPr>
            <a:spLocks noGrp="1"/>
          </p:cNvSpPr>
          <p:nvPr>
            <p:ph type="subTitle" idx="1"/>
          </p:nvPr>
        </p:nvSpPr>
        <p:spPr/>
        <p:txBody>
          <a:bodyPr/>
          <a:lstStyle/>
          <a:p>
            <a:r>
              <a:rPr lang="en-US" b="1" dirty="0">
                <a:solidFill>
                  <a:schemeClr val="tx1"/>
                </a:solidFill>
              </a:rPr>
              <a:t>Jaya Varshini Prabakar</a:t>
            </a:r>
          </a:p>
          <a:p>
            <a:r>
              <a:rPr lang="en-US" b="1" dirty="0">
                <a:solidFill>
                  <a:schemeClr val="tx1"/>
                </a:solidFill>
              </a:rPr>
              <a:t>SUID: 463948991</a:t>
            </a:r>
          </a:p>
          <a:p>
            <a:endParaRPr lang="en-IN" dirty="0"/>
          </a:p>
        </p:txBody>
      </p:sp>
    </p:spTree>
    <p:extLst>
      <p:ext uri="{BB962C8B-B14F-4D97-AF65-F5344CB8AC3E}">
        <p14:creationId xmlns:p14="http://schemas.microsoft.com/office/powerpoint/2010/main" val="2624599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0"/>
          <p:cNvSpPr txBox="1">
            <a:spLocks noGrp="1"/>
          </p:cNvSpPr>
          <p:nvPr>
            <p:ph type="title"/>
          </p:nvPr>
        </p:nvSpPr>
        <p:spPr>
          <a:xfrm>
            <a:off x="2655533" y="2517484"/>
            <a:ext cx="6911600" cy="2306400"/>
          </a:xfrm>
          <a:prstGeom prst="rect">
            <a:avLst/>
          </a:prstGeom>
        </p:spPr>
        <p:txBody>
          <a:bodyPr spcFirstLastPara="1" vert="horz" wrap="square" lIns="121900" tIns="121900" rIns="121900" bIns="121900" rtlCol="0" anchor="ctr" anchorCtr="0">
            <a:noAutofit/>
          </a:bodyPr>
          <a:lstStyle/>
          <a:p>
            <a:r>
              <a:rPr lang="en" sz="6667"/>
              <a:t>Actionable Insight</a:t>
            </a:r>
            <a:endParaRPr sz="6667"/>
          </a:p>
          <a:p>
            <a:endParaRPr sz="6667"/>
          </a:p>
        </p:txBody>
      </p:sp>
      <p:pic>
        <p:nvPicPr>
          <p:cNvPr id="322" name="Google Shape;322;p50"/>
          <p:cNvPicPr preferRelativeResize="0"/>
          <p:nvPr/>
        </p:nvPicPr>
        <p:blipFill rotWithShape="1">
          <a:blip r:embed="rId3">
            <a:alphaModFix/>
          </a:blip>
          <a:srcRect l="11567" t="35246" r="65531" b="34727"/>
          <a:stretch/>
        </p:blipFill>
        <p:spPr>
          <a:xfrm>
            <a:off x="775567" y="2234351"/>
            <a:ext cx="1458765" cy="1912499"/>
          </a:xfrm>
          <a:prstGeom prst="rect">
            <a:avLst/>
          </a:prstGeom>
          <a:noFill/>
          <a:ln>
            <a:noFill/>
          </a:ln>
        </p:spPr>
      </p:pic>
      <p:pic>
        <p:nvPicPr>
          <p:cNvPr id="323" name="Google Shape;323;p50"/>
          <p:cNvPicPr preferRelativeResize="0"/>
          <p:nvPr/>
        </p:nvPicPr>
        <p:blipFill rotWithShape="1">
          <a:blip r:embed="rId4">
            <a:alphaModFix/>
          </a:blip>
          <a:srcRect l="10117" t="20845" r="55955" b="39142"/>
          <a:stretch/>
        </p:blipFill>
        <p:spPr>
          <a:xfrm rot="-5400000">
            <a:off x="9522834" y="2063400"/>
            <a:ext cx="1911533" cy="225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7"/>
        <p:cNvGrpSpPr/>
        <p:nvPr/>
      </p:nvGrpSpPr>
      <p:grpSpPr>
        <a:xfrm>
          <a:off x="0" y="0"/>
          <a:ext cx="0" cy="0"/>
          <a:chOff x="0" y="0"/>
          <a:chExt cx="0" cy="0"/>
        </a:xfrm>
      </p:grpSpPr>
      <p:grpSp>
        <p:nvGrpSpPr>
          <p:cNvPr id="335" name="Group 33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6" name="Straight Connector 33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0" name="Isosceles Triangle 33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4" name="Isosceles Triangle 34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5" name="Isosceles Triangle 34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28" name="Google Shape;328;p51"/>
          <p:cNvSpPr txBox="1">
            <a:spLocks noGrp="1"/>
          </p:cNvSpPr>
          <p:nvPr>
            <p:ph type="title"/>
          </p:nvPr>
        </p:nvSpPr>
        <p:spPr>
          <a:xfrm>
            <a:off x="5536734" y="609600"/>
            <a:ext cx="3737268" cy="1320800"/>
          </a:xfrm>
          <a:prstGeom prst="rect">
            <a:avLst/>
          </a:prstGeom>
        </p:spPr>
        <p:txBody>
          <a:bodyPr spcFirstLastPara="1" vert="horz" lIns="91440" tIns="45720" rIns="91440" bIns="45720" rtlCol="0" anchor="t" anchorCtr="0">
            <a:normAutofit/>
          </a:bodyPr>
          <a:lstStyle/>
          <a:p>
            <a:pPr>
              <a:spcBef>
                <a:spcPct val="0"/>
              </a:spcBef>
            </a:pPr>
            <a:r>
              <a:rPr lang="en-US"/>
              <a:t>Conclusion</a:t>
            </a:r>
          </a:p>
        </p:txBody>
      </p:sp>
      <p:sp>
        <p:nvSpPr>
          <p:cNvPr id="329" name="Google Shape;329;p51"/>
          <p:cNvSpPr txBox="1">
            <a:spLocks noGrp="1"/>
          </p:cNvSpPr>
          <p:nvPr>
            <p:ph type="body" idx="1"/>
          </p:nvPr>
        </p:nvSpPr>
        <p:spPr>
          <a:xfrm>
            <a:off x="5209563" y="2160589"/>
            <a:ext cx="4064439" cy="3880773"/>
          </a:xfrm>
          <a:prstGeom prst="rect">
            <a:avLst/>
          </a:prstGeom>
        </p:spPr>
        <p:txBody>
          <a:bodyPr spcFirstLastPara="1" vert="horz" lIns="91440" tIns="45720" rIns="91440" bIns="45720" rtlCol="0" anchorCtr="0">
            <a:normAutofit/>
          </a:bodyPr>
          <a:lstStyle/>
          <a:p>
            <a:pPr indent="-423323">
              <a:lnSpc>
                <a:spcPct val="90000"/>
              </a:lnSpc>
              <a:spcBef>
                <a:spcPts val="1000"/>
              </a:spcBef>
              <a:buClr>
                <a:schemeClr val="accent1"/>
              </a:buClr>
              <a:buSzPct val="80000"/>
              <a:buFont typeface="Wingdings 3" charset="2"/>
              <a:buChar char=""/>
            </a:pPr>
            <a:r>
              <a:rPr lang="en-US" sz="1400">
                <a:solidFill>
                  <a:schemeClr val="tx1">
                    <a:lumMod val="75000"/>
                    <a:lumOff val="25000"/>
                  </a:schemeClr>
                </a:solidFill>
              </a:rPr>
              <a:t>Age has a positive impact on the cost, which means the older clients have a higher possibility of being expensive clients.</a:t>
            </a:r>
          </a:p>
          <a:p>
            <a:pPr indent="0">
              <a:lnSpc>
                <a:spcPct val="90000"/>
              </a:lnSpc>
              <a:spcBef>
                <a:spcPts val="1000"/>
              </a:spcBef>
              <a:buClr>
                <a:schemeClr val="accent1"/>
              </a:buClr>
              <a:buSzPct val="80000"/>
              <a:buFont typeface="Wingdings 3" charset="2"/>
              <a:buChar char=""/>
            </a:pPr>
            <a:endParaRPr lang="en-US" sz="1400">
              <a:solidFill>
                <a:schemeClr val="tx1">
                  <a:lumMod val="75000"/>
                  <a:lumOff val="25000"/>
                </a:schemeClr>
              </a:solidFill>
            </a:endParaRPr>
          </a:p>
          <a:p>
            <a:pPr indent="-423323">
              <a:lnSpc>
                <a:spcPct val="90000"/>
              </a:lnSpc>
              <a:spcBef>
                <a:spcPts val="1000"/>
              </a:spcBef>
              <a:buClr>
                <a:schemeClr val="accent1"/>
              </a:buClr>
              <a:buSzPct val="80000"/>
              <a:buFont typeface="Wingdings 3" charset="2"/>
              <a:buChar char=""/>
            </a:pPr>
            <a:r>
              <a:rPr lang="en-US" sz="1400">
                <a:solidFill>
                  <a:schemeClr val="tx1">
                    <a:lumMod val="75000"/>
                    <a:lumOff val="25000"/>
                  </a:schemeClr>
                </a:solidFill>
              </a:rPr>
              <a:t>Higher BMI also leads to higher costs.</a:t>
            </a:r>
          </a:p>
          <a:p>
            <a:pPr indent="0">
              <a:lnSpc>
                <a:spcPct val="90000"/>
              </a:lnSpc>
              <a:spcBef>
                <a:spcPts val="1000"/>
              </a:spcBef>
              <a:buClr>
                <a:schemeClr val="accent1"/>
              </a:buClr>
              <a:buSzPct val="80000"/>
              <a:buFont typeface="Wingdings 3" charset="2"/>
              <a:buChar char=""/>
            </a:pPr>
            <a:endParaRPr lang="en-US" sz="1400">
              <a:solidFill>
                <a:schemeClr val="tx1">
                  <a:lumMod val="75000"/>
                  <a:lumOff val="25000"/>
                </a:schemeClr>
              </a:solidFill>
            </a:endParaRPr>
          </a:p>
          <a:p>
            <a:pPr indent="-423323">
              <a:lnSpc>
                <a:spcPct val="90000"/>
              </a:lnSpc>
              <a:spcBef>
                <a:spcPts val="1000"/>
              </a:spcBef>
              <a:buClr>
                <a:schemeClr val="accent1"/>
              </a:buClr>
              <a:buSzPct val="80000"/>
              <a:buFont typeface="Wingdings 3" charset="2"/>
              <a:buChar char=""/>
            </a:pPr>
            <a:r>
              <a:rPr lang="en-US" sz="1400">
                <a:solidFill>
                  <a:schemeClr val="tx1">
                    <a:lumMod val="75000"/>
                    <a:lumOff val="25000"/>
                  </a:schemeClr>
                </a:solidFill>
              </a:rPr>
              <a:t>Individuals who are less active also have a high possibility of having high healthcare costs.</a:t>
            </a:r>
          </a:p>
          <a:p>
            <a:pPr indent="0">
              <a:lnSpc>
                <a:spcPct val="90000"/>
              </a:lnSpc>
              <a:spcBef>
                <a:spcPts val="1000"/>
              </a:spcBef>
              <a:buClr>
                <a:schemeClr val="accent1"/>
              </a:buClr>
              <a:buSzPct val="80000"/>
              <a:buFont typeface="Wingdings 3" charset="2"/>
              <a:buChar char=""/>
            </a:pPr>
            <a:endParaRPr lang="en-US" sz="1400">
              <a:solidFill>
                <a:schemeClr val="tx1">
                  <a:lumMod val="75000"/>
                  <a:lumOff val="25000"/>
                </a:schemeClr>
              </a:solidFill>
            </a:endParaRPr>
          </a:p>
          <a:p>
            <a:pPr indent="-423323">
              <a:lnSpc>
                <a:spcPct val="90000"/>
              </a:lnSpc>
              <a:spcBef>
                <a:spcPts val="1000"/>
              </a:spcBef>
              <a:buClr>
                <a:schemeClr val="accent1"/>
              </a:buClr>
              <a:buSzPct val="80000"/>
              <a:buFont typeface="Wingdings 3" charset="2"/>
              <a:buChar char=""/>
            </a:pPr>
            <a:r>
              <a:rPr lang="en-US" sz="1400">
                <a:solidFill>
                  <a:schemeClr val="tx1">
                    <a:lumMod val="75000"/>
                    <a:lumOff val="25000"/>
                  </a:schemeClr>
                </a:solidFill>
              </a:rPr>
              <a:t>Medical expenses are generally higher for patients who smoke, have hypertension, do not exercise, and do not have regular physical examinations.</a:t>
            </a:r>
          </a:p>
          <a:p>
            <a:pPr indent="0">
              <a:lnSpc>
                <a:spcPct val="90000"/>
              </a:lnSpc>
              <a:spcBef>
                <a:spcPts val="1000"/>
              </a:spcBef>
              <a:buClr>
                <a:schemeClr val="accent1"/>
              </a:buClr>
              <a:buSzPct val="80000"/>
              <a:buFont typeface="Wingdings 3" charset="2"/>
              <a:buChar char=""/>
            </a:pPr>
            <a:endParaRPr lang="en-US" sz="1400">
              <a:solidFill>
                <a:schemeClr val="tx1">
                  <a:lumMod val="75000"/>
                  <a:lumOff val="25000"/>
                </a:schemeClr>
              </a:solidFill>
            </a:endParaRPr>
          </a:p>
        </p:txBody>
      </p:sp>
      <p:pic>
        <p:nvPicPr>
          <p:cNvPr id="330" name="Google Shape;330;p51"/>
          <p:cNvPicPr preferRelativeResize="0"/>
          <p:nvPr/>
        </p:nvPicPr>
        <p:blipFill rotWithShape="1">
          <a:blip r:embed="rId3"/>
          <a:srcRect l="16931" r="3055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p:spPr>
      </p:pic>
      <p:sp>
        <p:nvSpPr>
          <p:cNvPr id="347" name="Isosceles Triangle 34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4"/>
        <p:cNvGrpSpPr/>
        <p:nvPr/>
      </p:nvGrpSpPr>
      <p:grpSpPr>
        <a:xfrm>
          <a:off x="0" y="0"/>
          <a:ext cx="0" cy="0"/>
          <a:chOff x="0" y="0"/>
          <a:chExt cx="0" cy="0"/>
        </a:xfrm>
      </p:grpSpPr>
      <p:grpSp>
        <p:nvGrpSpPr>
          <p:cNvPr id="342" name="Group 341">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3" name="Straight Connector 342">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7" name="Isosceles Triangle 346">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8"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9"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0"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1" name="Isosceles Triangle 350">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2" name="Isosceles Triangle 35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35" name="Google Shape;335;p52"/>
          <p:cNvSpPr txBox="1">
            <a:spLocks noGrp="1"/>
          </p:cNvSpPr>
          <p:nvPr>
            <p:ph type="title"/>
          </p:nvPr>
        </p:nvSpPr>
        <p:spPr>
          <a:xfrm>
            <a:off x="4349123" y="609600"/>
            <a:ext cx="4924878" cy="1320800"/>
          </a:xfrm>
          <a:prstGeom prst="rect">
            <a:avLst/>
          </a:prstGeom>
        </p:spPr>
        <p:txBody>
          <a:bodyPr spcFirstLastPara="1" vert="horz" lIns="91440" tIns="45720" rIns="91440" bIns="45720" rtlCol="0" anchor="ctr" anchorCtr="0">
            <a:normAutofit/>
          </a:bodyPr>
          <a:lstStyle/>
          <a:p>
            <a:pPr>
              <a:spcBef>
                <a:spcPct val="0"/>
              </a:spcBef>
            </a:pPr>
            <a:r>
              <a:rPr lang="en-US"/>
              <a:t>Recommendations</a:t>
            </a:r>
          </a:p>
        </p:txBody>
      </p:sp>
      <p:pic>
        <p:nvPicPr>
          <p:cNvPr id="337" name="Google Shape;337;p52"/>
          <p:cNvPicPr preferRelativeResize="0"/>
          <p:nvPr/>
        </p:nvPicPr>
        <p:blipFill rotWithShape="1">
          <a:blip r:embed="rId3"/>
          <a:srcRect l="48187" t="29110" r="19360" b="24821"/>
          <a:stretch/>
        </p:blipFill>
        <p:spPr>
          <a:xfrm>
            <a:off x="799814" y="1044486"/>
            <a:ext cx="3251701" cy="4615984"/>
          </a:xfrm>
          <a:prstGeom prst="rect">
            <a:avLst/>
          </a:prstGeom>
          <a:noFill/>
        </p:spPr>
      </p:pic>
      <p:sp>
        <p:nvSpPr>
          <p:cNvPr id="336" name="Google Shape;336;p52"/>
          <p:cNvSpPr txBox="1">
            <a:spLocks noGrp="1"/>
          </p:cNvSpPr>
          <p:nvPr>
            <p:ph type="body" idx="1"/>
          </p:nvPr>
        </p:nvSpPr>
        <p:spPr>
          <a:xfrm>
            <a:off x="4349123" y="2160590"/>
            <a:ext cx="4921876" cy="3739698"/>
          </a:xfrm>
          <a:prstGeom prst="rect">
            <a:avLst/>
          </a:prstGeom>
        </p:spPr>
        <p:txBody>
          <a:bodyPr spcFirstLastPara="1" vert="horz" lIns="91440" tIns="45720" rIns="91440" bIns="45720" rtlCol="0" anchorCtr="0">
            <a:normAutofit/>
          </a:bodyPr>
          <a:lstStyle/>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Since customers with certain habits are more prone to health problems, it is useful to identify such customers through health survey forms and recommend a low, medium or high premium plan accordingly.</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Set marketing campaign about educational information on the harmness of smoking and benefit of exercise</a:t>
            </a: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It will be helpful to provide services such as annual checkup reminders, as early detection is important to reduce future healthcare costs.</a:t>
            </a:r>
          </a:p>
          <a:p>
            <a:pPr indent="0">
              <a:lnSpc>
                <a:spcPct val="90000"/>
              </a:lnSpc>
              <a:spcBef>
                <a:spcPts val="1000"/>
              </a:spcBef>
              <a:buClr>
                <a:schemeClr val="accent1"/>
              </a:buClr>
              <a:buSzPct val="80000"/>
              <a:buFont typeface="Wingdings 3" charset="2"/>
              <a:buChar char=""/>
            </a:pPr>
            <a:endParaRPr lang="en-US" sz="110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Collaborations with major fitness platforms will help improve people's overall health and reduce the risk of healthcare costs, thus saving money for the HMO.</a:t>
            </a:r>
          </a:p>
          <a:p>
            <a:pPr marL="0" indent="0">
              <a:lnSpc>
                <a:spcPct val="90000"/>
              </a:lnSpc>
              <a:spcBef>
                <a:spcPts val="1000"/>
              </a:spcBef>
              <a:buClr>
                <a:schemeClr val="accent1"/>
              </a:buClr>
              <a:buSzPct val="80000"/>
              <a:buFont typeface="Wingdings 3" charset="2"/>
              <a:buChar char=""/>
            </a:pPr>
            <a:endParaRPr lang="en-US" sz="110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100">
                <a:solidFill>
                  <a:schemeClr val="tx1">
                    <a:lumMod val="75000"/>
                    <a:lumOff val="25000"/>
                  </a:schemeClr>
                </a:solidFill>
              </a:rPr>
              <a:t>Offering family plans at a slightly lower rate is beneficial for the HMO because it is unlikely that all members of the family will experience health problems at the same time.</a:t>
            </a:r>
          </a:p>
          <a:p>
            <a:pPr marL="0" indent="0">
              <a:lnSpc>
                <a:spcPct val="90000"/>
              </a:lnSpc>
              <a:spcBef>
                <a:spcPts val="1000"/>
              </a:spcBef>
              <a:buClr>
                <a:schemeClr val="accent1"/>
              </a:buClr>
              <a:buSzPct val="80000"/>
              <a:buFont typeface="Wingdings 3" charset="2"/>
              <a:buChar char=""/>
            </a:pPr>
            <a:endParaRPr lang="en-US" sz="1100">
              <a:solidFill>
                <a:schemeClr val="tx1">
                  <a:lumMod val="75000"/>
                  <a:lumOff val="25000"/>
                </a:schemeClr>
              </a:solidFill>
            </a:endParaRPr>
          </a:p>
          <a:p>
            <a:pPr marL="0" indent="0">
              <a:lnSpc>
                <a:spcPct val="90000"/>
              </a:lnSpc>
              <a:spcBef>
                <a:spcPts val="1000"/>
              </a:spcBef>
              <a:buClr>
                <a:schemeClr val="accent1"/>
              </a:buClr>
              <a:buSzPct val="80000"/>
              <a:buFont typeface="Wingdings 3" charset="2"/>
              <a:buChar char=""/>
            </a:pPr>
            <a:endParaRPr lang="en-US" sz="1100">
              <a:solidFill>
                <a:schemeClr val="tx1">
                  <a:lumMod val="75000"/>
                  <a:lumOff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F1932-E7A7-1333-67AC-0D7A37070C70}"/>
              </a:ext>
            </a:extLst>
          </p:cNvPr>
          <p:cNvSpPr>
            <a:spLocks noGrp="1"/>
          </p:cNvSpPr>
          <p:nvPr>
            <p:ph type="title"/>
          </p:nvPr>
        </p:nvSpPr>
        <p:spPr>
          <a:xfrm>
            <a:off x="652481" y="1382486"/>
            <a:ext cx="3547581" cy="4093028"/>
          </a:xfrm>
        </p:spPr>
        <p:txBody>
          <a:bodyPr anchor="ctr">
            <a:normAutofit/>
          </a:bodyPr>
          <a:lstStyle/>
          <a:p>
            <a:r>
              <a:rPr lang="en-US" sz="4400"/>
              <a:t>Learning Outcomes</a:t>
            </a:r>
            <a:endParaRPr lang="en-IN" sz="44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16B8A61-F6AE-0ADD-4C10-DB3CFE135B43}"/>
              </a:ext>
            </a:extLst>
          </p:cNvPr>
          <p:cNvGraphicFramePr>
            <a:graphicFrameLocks noGrp="1"/>
          </p:cNvGraphicFramePr>
          <p:nvPr>
            <p:ph idx="1"/>
            <p:extLst>
              <p:ext uri="{D42A27DB-BD31-4B8C-83A1-F6EECF244321}">
                <p14:modId xmlns:p14="http://schemas.microsoft.com/office/powerpoint/2010/main" val="378398880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156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 name="Picture 4">
            <a:extLst>
              <a:ext uri="{FF2B5EF4-FFF2-40B4-BE49-F238E27FC236}">
                <a16:creationId xmlns:a16="http://schemas.microsoft.com/office/drawing/2014/main" id="{AC73ABF5-D929-CC43-C5F4-B88AB05E2563}"/>
              </a:ext>
            </a:extLst>
          </p:cNvPr>
          <p:cNvPicPr>
            <a:picLocks noChangeAspect="1"/>
          </p:cNvPicPr>
          <p:nvPr/>
        </p:nvPicPr>
        <p:blipFill rotWithShape="1">
          <a:blip r:embed="rId2"/>
          <a:srcRect l="23231" r="1179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0DB9088-4474-2EB8-E2D9-9C4E9EAD87E8}"/>
              </a:ext>
            </a:extLst>
          </p:cNvPr>
          <p:cNvSpPr>
            <a:spLocks noGrp="1"/>
          </p:cNvSpPr>
          <p:nvPr>
            <p:ph type="title"/>
          </p:nvPr>
        </p:nvSpPr>
        <p:spPr>
          <a:xfrm>
            <a:off x="668867" y="1678666"/>
            <a:ext cx="4459314" cy="2369093"/>
          </a:xfrm>
        </p:spPr>
        <p:txBody>
          <a:bodyPr vert="horz" lIns="91440" tIns="45720" rIns="91440" bIns="45720" rtlCol="0" anchor="b">
            <a:normAutofit/>
          </a:bodyPr>
          <a:lstStyle/>
          <a:p>
            <a:pPr>
              <a:lnSpc>
                <a:spcPct val="90000"/>
              </a:lnSpc>
            </a:pPr>
            <a:r>
              <a:rPr lang="en-US" sz="4100" dirty="0"/>
              <a:t>Project 2</a:t>
            </a:r>
            <a:br>
              <a:rPr lang="en-US" sz="4100" dirty="0"/>
            </a:br>
            <a:r>
              <a:rPr lang="en-US" sz="4100" dirty="0" err="1">
                <a:solidFill>
                  <a:srgbClr val="800000"/>
                </a:solidFill>
              </a:rPr>
              <a:t>FudegeInc</a:t>
            </a:r>
            <a:r>
              <a:rPr lang="en-US" sz="4100" dirty="0">
                <a:solidFill>
                  <a:srgbClr val="800000"/>
                </a:solidFill>
              </a:rPr>
              <a:t> Data Warehouse Implementation</a:t>
            </a: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38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E157-B571-4D9B-C3E5-193D75EE19D5}"/>
              </a:ext>
            </a:extLst>
          </p:cNvPr>
          <p:cNvSpPr>
            <a:spLocks noGrp="1"/>
          </p:cNvSpPr>
          <p:nvPr>
            <p:ph type="title"/>
          </p:nvPr>
        </p:nvSpPr>
        <p:spPr>
          <a:xfrm>
            <a:off x="5536734" y="609600"/>
            <a:ext cx="3737268" cy="1320800"/>
          </a:xfrm>
        </p:spPr>
        <p:txBody>
          <a:bodyPr>
            <a:normAutofit/>
          </a:bodyPr>
          <a:lstStyle/>
          <a:p>
            <a:r>
              <a:rPr lang="en-US" dirty="0"/>
              <a:t>Project Description</a:t>
            </a:r>
            <a:endParaRPr lang="en-IN" dirty="0"/>
          </a:p>
        </p:txBody>
      </p:sp>
      <p:sp>
        <p:nvSpPr>
          <p:cNvPr id="3" name="Content Placeholder 2">
            <a:extLst>
              <a:ext uri="{FF2B5EF4-FFF2-40B4-BE49-F238E27FC236}">
                <a16:creationId xmlns:a16="http://schemas.microsoft.com/office/drawing/2014/main" id="{0AACF2FE-397F-1E70-320B-7F600C648FDC}"/>
              </a:ext>
            </a:extLst>
          </p:cNvPr>
          <p:cNvSpPr>
            <a:spLocks noGrp="1"/>
          </p:cNvSpPr>
          <p:nvPr>
            <p:ph idx="1"/>
          </p:nvPr>
        </p:nvSpPr>
        <p:spPr>
          <a:xfrm>
            <a:off x="5209563" y="2160589"/>
            <a:ext cx="4064439" cy="3880773"/>
          </a:xfrm>
        </p:spPr>
        <p:txBody>
          <a:bodyPr>
            <a:normAutofit/>
          </a:bodyPr>
          <a:lstStyle/>
          <a:p>
            <a:pPr>
              <a:buFont typeface="Wingdings" panose="05000000000000000000" pitchFamily="2" charset="2"/>
              <a:buChar char="v"/>
            </a:pPr>
            <a:r>
              <a:rPr lang="en-IN" dirty="0">
                <a:effectLst/>
                <a:latin typeface="Calibri" panose="020F0502020204030204" pitchFamily="34" charset="0"/>
                <a:ea typeface="Aptos" panose="020B0004020202020204" pitchFamily="34" charset="0"/>
              </a:rPr>
              <a:t>To create a Datawarehouse that merges two business entities one is </a:t>
            </a:r>
            <a:r>
              <a:rPr lang="en-IN" dirty="0" err="1">
                <a:effectLst/>
                <a:latin typeface="Calibri" panose="020F0502020204030204" pitchFamily="34" charset="0"/>
                <a:ea typeface="Aptos" panose="020B0004020202020204" pitchFamily="34" charset="0"/>
              </a:rPr>
              <a:t>Fudgemart</a:t>
            </a:r>
            <a:r>
              <a:rPr lang="en-IN" dirty="0">
                <a:effectLst/>
                <a:latin typeface="Calibri" panose="020F0502020204030204" pitchFamily="34" charset="0"/>
                <a:ea typeface="Aptos" panose="020B0004020202020204" pitchFamily="34" charset="0"/>
              </a:rPr>
              <a:t> which is a retail business enterprise, and the other is </a:t>
            </a:r>
            <a:r>
              <a:rPr lang="en-IN" dirty="0" err="1">
                <a:effectLst/>
                <a:latin typeface="Calibri" panose="020F0502020204030204" pitchFamily="34" charset="0"/>
                <a:ea typeface="Aptos" panose="020B0004020202020204" pitchFamily="34" charset="0"/>
              </a:rPr>
              <a:t>FudgeFlix</a:t>
            </a:r>
            <a:r>
              <a:rPr lang="en-IN" dirty="0">
                <a:effectLst/>
                <a:latin typeface="Calibri" panose="020F0502020204030204" pitchFamily="34" charset="0"/>
                <a:ea typeface="Aptos" panose="020B0004020202020204" pitchFamily="34" charset="0"/>
              </a:rPr>
              <a:t> which is a rental DVD store. </a:t>
            </a:r>
          </a:p>
          <a:p>
            <a:pPr>
              <a:buFont typeface="Wingdings" panose="05000000000000000000" pitchFamily="2" charset="2"/>
              <a:buChar char="v"/>
            </a:pPr>
            <a:r>
              <a:rPr lang="en-IN" dirty="0">
                <a:effectLst/>
                <a:latin typeface="Calibri" panose="020F0502020204030204" pitchFamily="34" charset="0"/>
                <a:ea typeface="Aptos" panose="020B0004020202020204" pitchFamily="34" charset="0"/>
              </a:rPr>
              <a:t>With the merged Datawarehouse we have to create a MOLAP (Multidimensional online Analytical Processing) cube which serves as the input for </a:t>
            </a:r>
            <a:r>
              <a:rPr lang="en-IN" dirty="0" err="1">
                <a:effectLst/>
                <a:latin typeface="Calibri" panose="020F0502020204030204" pitchFamily="34" charset="0"/>
                <a:ea typeface="Aptos" panose="020B0004020202020204" pitchFamily="34" charset="0"/>
              </a:rPr>
              <a:t>PowerBI</a:t>
            </a:r>
            <a:r>
              <a:rPr lang="en-IN" dirty="0">
                <a:effectLst/>
                <a:latin typeface="Calibri" panose="020F0502020204030204" pitchFamily="34" charset="0"/>
                <a:ea typeface="Aptos" panose="020B0004020202020204" pitchFamily="34" charset="0"/>
              </a:rPr>
              <a:t> dashboard</a:t>
            </a:r>
            <a:endParaRPr lang="en-IN" dirty="0"/>
          </a:p>
        </p:txBody>
      </p:sp>
      <p:pic>
        <p:nvPicPr>
          <p:cNvPr id="5" name="Picture 4">
            <a:extLst>
              <a:ext uri="{FF2B5EF4-FFF2-40B4-BE49-F238E27FC236}">
                <a16:creationId xmlns:a16="http://schemas.microsoft.com/office/drawing/2014/main" id="{EE3B7DE3-444B-93A5-7F60-FD33879CBAC2}"/>
              </a:ext>
            </a:extLst>
          </p:cNvPr>
          <p:cNvPicPr>
            <a:picLocks noChangeAspect="1"/>
          </p:cNvPicPr>
          <p:nvPr/>
        </p:nvPicPr>
        <p:blipFill rotWithShape="1">
          <a:blip r:embed="rId2"/>
          <a:srcRect l="11153" r="4459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3782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0" name="Group 102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1" name="Straight Connector 103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2" name="Straight Connector 103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Isosceles Triangle 103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Isosceles Triangle 103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042" name="Rectangle 104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4" name="Group 104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5" name="Straight Connector 104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8" name="Isosceles Triangle 104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2" name="Isosceles Triangle 105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3" name="Isosceles Triangle 105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055" name="Rectangle 105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A diagram of a diagram of a structure&#10;&#10;Description automatically generated">
            <a:extLst>
              <a:ext uri="{FF2B5EF4-FFF2-40B4-BE49-F238E27FC236}">
                <a16:creationId xmlns:a16="http://schemas.microsoft.com/office/drawing/2014/main" id="{2E9C654B-62F5-347A-5041-BC6E3BC673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313"/>
          <a:stretch/>
        </p:blipFill>
        <p:spPr bwMode="auto">
          <a:xfrm>
            <a:off x="568452" y="571500"/>
            <a:ext cx="11055096"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E0D7340-94D9-6589-FB0A-C4850A5D35F2}"/>
              </a:ext>
            </a:extLst>
          </p:cNvPr>
          <p:cNvSpPr>
            <a:spLocks noChangeArrowheads="1"/>
          </p:cNvSpPr>
          <p:nvPr/>
        </p:nvSpPr>
        <p:spPr bwMode="auto">
          <a:xfrm>
            <a:off x="0" y="2933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9410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Isosceles Triangle 7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Isosceles Triangle 7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9" name="Isosceles Triangle 7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CE55A3D5-40D9-7321-2EE2-B2289194A840}"/>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2200" kern="1200" dirty="0">
                <a:solidFill>
                  <a:schemeClr val="accent1"/>
                </a:solidFill>
                <a:effectLst/>
                <a:latin typeface="+mj-lt"/>
                <a:ea typeface="+mj-ea"/>
                <a:cs typeface="+mj-cs"/>
              </a:rPr>
              <a:t>STAR SCHEMA</a:t>
            </a:r>
            <a:br>
              <a:rPr lang="en-US" sz="2200" kern="1200" dirty="0">
                <a:solidFill>
                  <a:schemeClr val="accent1"/>
                </a:solidFill>
                <a:effectLst/>
                <a:latin typeface="+mj-lt"/>
                <a:ea typeface="+mj-ea"/>
                <a:cs typeface="+mj-cs"/>
              </a:rPr>
            </a:br>
            <a:br>
              <a:rPr lang="en-US" sz="2200" kern="1200" dirty="0">
                <a:solidFill>
                  <a:schemeClr val="accent1"/>
                </a:solidFill>
                <a:effectLst/>
                <a:latin typeface="+mj-lt"/>
                <a:ea typeface="+mj-ea"/>
                <a:cs typeface="+mj-cs"/>
              </a:rPr>
            </a:br>
            <a:r>
              <a:rPr lang="en-US" sz="2200" kern="1200" dirty="0">
                <a:solidFill>
                  <a:schemeClr val="accent1"/>
                </a:solidFill>
                <a:effectLst/>
                <a:latin typeface="+mj-lt"/>
                <a:ea typeface="+mj-ea"/>
                <a:cs typeface="+mj-cs"/>
              </a:rPr>
              <a:t>Fact table: FactSales Dimension tables: DimProduct, DimDate, DimCustomer. Advantages: Performance: This star schema improves performance Simplicity: Easy to understand and write queries for</a:t>
            </a:r>
            <a:br>
              <a:rPr lang="en-US" sz="2200" kern="1200" dirty="0">
                <a:solidFill>
                  <a:schemeClr val="accent1"/>
                </a:solidFill>
                <a:effectLst/>
                <a:latin typeface="+mj-lt"/>
                <a:ea typeface="+mj-ea"/>
                <a:cs typeface="+mj-cs"/>
              </a:rPr>
            </a:br>
            <a:endParaRPr lang="en-US" sz="2200" kern="1200" dirty="0">
              <a:solidFill>
                <a:schemeClr val="accent1"/>
              </a:solidFill>
              <a:latin typeface="+mj-lt"/>
              <a:ea typeface="+mj-ea"/>
              <a:cs typeface="+mj-cs"/>
            </a:endParaRPr>
          </a:p>
        </p:txBody>
      </p:sp>
      <p:sp>
        <p:nvSpPr>
          <p:cNvPr id="80" name="Isosceles Triangle 79">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Content Placeholder 15" descr="A screenshot of a computer&#10;&#10;Description automatically generated">
            <a:extLst>
              <a:ext uri="{FF2B5EF4-FFF2-40B4-BE49-F238E27FC236}">
                <a16:creationId xmlns:a16="http://schemas.microsoft.com/office/drawing/2014/main" id="{1BD8BEB4-636C-FA1E-3EF4-C52FBC97FAE5}"/>
              </a:ext>
            </a:extLst>
          </p:cNvPr>
          <p:cNvPicPr>
            <a:picLocks noGrp="1" noChangeAspect="1"/>
          </p:cNvPicPr>
          <p:nvPr>
            <p:ph idx="1"/>
          </p:nvPr>
        </p:nvPicPr>
        <p:blipFill>
          <a:blip r:embed="rId2"/>
          <a:stretch>
            <a:fillRect/>
          </a:stretch>
        </p:blipFill>
        <p:spPr>
          <a:xfrm>
            <a:off x="903094" y="628650"/>
            <a:ext cx="3751202" cy="5572125"/>
          </a:xfrm>
          <a:prstGeom prst="rect">
            <a:avLst/>
          </a:prstGeom>
        </p:spPr>
      </p:pic>
    </p:spTree>
    <p:extLst>
      <p:ext uri="{BB962C8B-B14F-4D97-AF65-F5344CB8AC3E}">
        <p14:creationId xmlns:p14="http://schemas.microsoft.com/office/powerpoint/2010/main" val="770243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72FCE-1529-A735-9707-F383034FB7D6}"/>
              </a:ext>
            </a:extLst>
          </p:cNvPr>
          <p:cNvSpPr>
            <a:spLocks noGrp="1"/>
          </p:cNvSpPr>
          <p:nvPr>
            <p:ph type="title"/>
          </p:nvPr>
        </p:nvSpPr>
        <p:spPr>
          <a:xfrm>
            <a:off x="6090445" y="609600"/>
            <a:ext cx="3183556" cy="1320800"/>
          </a:xfrm>
        </p:spPr>
        <p:txBody>
          <a:bodyPr anchor="ctr">
            <a:normAutofit/>
          </a:bodyPr>
          <a:lstStyle/>
          <a:p>
            <a:r>
              <a:rPr lang="en-US"/>
              <a:t>OLAP Cube</a:t>
            </a:r>
            <a:endParaRPr lang="en-IN" dirty="0"/>
          </a:p>
        </p:txBody>
      </p:sp>
      <p:sp>
        <p:nvSpPr>
          <p:cNvPr id="30" name="Content Placeholder 7">
            <a:extLst>
              <a:ext uri="{FF2B5EF4-FFF2-40B4-BE49-F238E27FC236}">
                <a16:creationId xmlns:a16="http://schemas.microsoft.com/office/drawing/2014/main" id="{B4D05C59-5885-106B-8829-5DB322CFE66C}"/>
              </a:ext>
            </a:extLst>
          </p:cNvPr>
          <p:cNvSpPr>
            <a:spLocks noGrp="1"/>
          </p:cNvSpPr>
          <p:nvPr>
            <p:ph idx="1"/>
          </p:nvPr>
        </p:nvSpPr>
        <p:spPr>
          <a:xfrm>
            <a:off x="6094410" y="2160589"/>
            <a:ext cx="3176589" cy="3880773"/>
          </a:xfrm>
        </p:spPr>
        <p:txBody>
          <a:bodyPr>
            <a:normAutofit/>
          </a:bodyPr>
          <a:lstStyle/>
          <a:p>
            <a:pPr marL="0" marR="0">
              <a:lnSpc>
                <a:spcPct val="107000"/>
              </a:lnSpc>
              <a:spcBef>
                <a:spcPts val="0"/>
              </a:spcBef>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Why a OLAP Cube?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Serves a Multidimensional platform which helps to combine data into organized structures making it easy for analysis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Fast Performance in terms of Query helping in aggregating data quickly. navigate intuitively.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Hierarchical Relationships making it easy for users.</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540367D1-AD44-D907-FB6C-5A742397E6A5}"/>
              </a:ext>
            </a:extLst>
          </p:cNvPr>
          <p:cNvPicPr>
            <a:picLocks noChangeAspect="1"/>
          </p:cNvPicPr>
          <p:nvPr/>
        </p:nvPicPr>
        <p:blipFill rotWithShape="1">
          <a:blip r:embed="rId2"/>
          <a:srcRect t="3264" r="-2" b="6348"/>
          <a:stretch/>
        </p:blipFill>
        <p:spPr>
          <a:xfrm>
            <a:off x="1271413" y="804672"/>
            <a:ext cx="4119794" cy="5237021"/>
          </a:xfrm>
          <a:prstGeom prst="rect">
            <a:avLst/>
          </a:prstGeom>
        </p:spPr>
      </p:pic>
    </p:spTree>
    <p:extLst>
      <p:ext uri="{BB962C8B-B14F-4D97-AF65-F5344CB8AC3E}">
        <p14:creationId xmlns:p14="http://schemas.microsoft.com/office/powerpoint/2010/main" val="1067549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82CE-D70C-4E9F-13C0-24E6A577BD48}"/>
              </a:ext>
            </a:extLst>
          </p:cNvPr>
          <p:cNvSpPr>
            <a:spLocks noGrp="1"/>
          </p:cNvSpPr>
          <p:nvPr>
            <p:ph type="title"/>
          </p:nvPr>
        </p:nvSpPr>
        <p:spPr/>
        <p:txBody>
          <a:bodyPr/>
          <a:lstStyle/>
          <a:p>
            <a:r>
              <a:rPr lang="en-US" dirty="0"/>
              <a:t>Visual Analysis</a:t>
            </a:r>
            <a:endParaRPr lang="en-IN" dirty="0"/>
          </a:p>
        </p:txBody>
      </p:sp>
      <p:pic>
        <p:nvPicPr>
          <p:cNvPr id="4" name="Content Placeholder 3" descr="A screenshot of a computer&#10;&#10;Description automatically generated">
            <a:extLst>
              <a:ext uri="{FF2B5EF4-FFF2-40B4-BE49-F238E27FC236}">
                <a16:creationId xmlns:a16="http://schemas.microsoft.com/office/drawing/2014/main" id="{F0BB1546-D45C-9D43-0A43-847E431F638E}"/>
              </a:ext>
            </a:extLst>
          </p:cNvPr>
          <p:cNvPicPr>
            <a:picLocks noGrp="1" noChangeAspect="1"/>
          </p:cNvPicPr>
          <p:nvPr>
            <p:ph idx="1"/>
          </p:nvPr>
        </p:nvPicPr>
        <p:blipFill>
          <a:blip r:embed="rId2"/>
          <a:stretch>
            <a:fillRect/>
          </a:stretch>
        </p:blipFill>
        <p:spPr>
          <a:xfrm>
            <a:off x="1220908" y="1560513"/>
            <a:ext cx="7570667" cy="4223345"/>
          </a:xfrm>
          <a:prstGeom prst="rect">
            <a:avLst/>
          </a:prstGeom>
        </p:spPr>
      </p:pic>
    </p:spTree>
    <p:extLst>
      <p:ext uri="{BB962C8B-B14F-4D97-AF65-F5344CB8AC3E}">
        <p14:creationId xmlns:p14="http://schemas.microsoft.com/office/powerpoint/2010/main" val="348989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EB65193B-BDF2-4D59-23B9-D12E40C4F732}"/>
              </a:ext>
            </a:extLst>
          </p:cNvPr>
          <p:cNvPicPr>
            <a:picLocks noChangeAspect="1"/>
          </p:cNvPicPr>
          <p:nvPr/>
        </p:nvPicPr>
        <p:blipFill rotWithShape="1">
          <a:blip r:embed="rId2"/>
          <a:srcRect l="18307" r="4584"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F4E1982-586F-BDBC-4E61-81E94BA21FF9}"/>
              </a:ext>
            </a:extLst>
          </p:cNvPr>
          <p:cNvSpPr>
            <a:spLocks noGrp="1"/>
          </p:cNvSpPr>
          <p:nvPr>
            <p:ph type="title"/>
          </p:nvPr>
        </p:nvSpPr>
        <p:spPr>
          <a:xfrm>
            <a:off x="677333" y="609600"/>
            <a:ext cx="3851123" cy="1320800"/>
          </a:xfrm>
        </p:spPr>
        <p:txBody>
          <a:bodyPr>
            <a:normAutofit/>
          </a:bodyPr>
          <a:lstStyle/>
          <a:p>
            <a:pPr>
              <a:lnSpc>
                <a:spcPct val="90000"/>
              </a:lnSpc>
            </a:pPr>
            <a:r>
              <a:rPr lang="en-US" sz="2800" dirty="0"/>
              <a:t>Project 1</a:t>
            </a:r>
            <a:br>
              <a:rPr lang="en-US" sz="2800" dirty="0"/>
            </a:br>
            <a:r>
              <a:rPr lang="en-US" sz="2800" dirty="0">
                <a:solidFill>
                  <a:srgbClr val="800000"/>
                </a:solidFill>
              </a:rPr>
              <a:t>Health Care Cost Information Analysis</a:t>
            </a:r>
            <a:endParaRPr lang="en-IN" sz="2800" dirty="0">
              <a:solidFill>
                <a:srgbClr val="800000"/>
              </a:solidFill>
            </a:endParaRPr>
          </a:p>
        </p:txBody>
      </p:sp>
      <p:sp>
        <p:nvSpPr>
          <p:cNvPr id="3" name="Content Placeholder 2">
            <a:extLst>
              <a:ext uri="{FF2B5EF4-FFF2-40B4-BE49-F238E27FC236}">
                <a16:creationId xmlns:a16="http://schemas.microsoft.com/office/drawing/2014/main" id="{4D82AA6A-2DD7-3ACE-34C6-661131BB898E}"/>
              </a:ext>
            </a:extLst>
          </p:cNvPr>
          <p:cNvSpPr>
            <a:spLocks noGrp="1"/>
          </p:cNvSpPr>
          <p:nvPr>
            <p:ph idx="1"/>
          </p:nvPr>
        </p:nvSpPr>
        <p:spPr>
          <a:xfrm>
            <a:off x="950569" y="2413553"/>
            <a:ext cx="4678437" cy="2514048"/>
          </a:xfrm>
        </p:spPr>
        <p:txBody>
          <a:bodyPr>
            <a:normAutofit/>
          </a:bodyPr>
          <a:lstStyle/>
          <a:p>
            <a:pPr marL="0" indent="0">
              <a:buNone/>
            </a:pPr>
            <a:r>
              <a:rPr lang="en-US" b="1" dirty="0">
                <a:solidFill>
                  <a:schemeClr val="accent1"/>
                </a:solidFill>
              </a:rPr>
              <a:t>Problem Statement:</a:t>
            </a:r>
          </a:p>
          <a:p>
            <a:pPr marL="0" indent="0">
              <a:buNone/>
            </a:pPr>
            <a:endParaRPr lang="en-US" b="1" dirty="0">
              <a:solidFill>
                <a:schemeClr val="accent1"/>
              </a:solidFill>
            </a:endParaRPr>
          </a:p>
          <a:p>
            <a:pPr lvl="0" algn="l" rtl="0">
              <a:spcBef>
                <a:spcPts val="0"/>
              </a:spcBef>
              <a:spcAft>
                <a:spcPts val="0"/>
              </a:spcAft>
              <a:buFont typeface="Wingdings" panose="05000000000000000000" pitchFamily="2" charset="2"/>
              <a:buChar char="v"/>
            </a:pPr>
            <a:r>
              <a:rPr lang="en-US" sz="1800" dirty="0">
                <a:solidFill>
                  <a:schemeClr val="dk1"/>
                </a:solidFill>
              </a:rPr>
              <a:t>What is considered expensive?</a:t>
            </a:r>
            <a:br>
              <a:rPr lang="en-US" sz="1800" b="1" dirty="0">
                <a:solidFill>
                  <a:schemeClr val="dk1"/>
                </a:solidFill>
              </a:rPr>
            </a:br>
            <a:endParaRPr lang="en-US" sz="1800" b="1" dirty="0">
              <a:solidFill>
                <a:schemeClr val="dk1"/>
              </a:solidFill>
            </a:endParaRPr>
          </a:p>
          <a:p>
            <a:pPr lvl="0" algn="l" rtl="0">
              <a:spcBef>
                <a:spcPts val="0"/>
              </a:spcBef>
              <a:spcAft>
                <a:spcPts val="0"/>
              </a:spcAft>
              <a:buFont typeface="Wingdings" panose="05000000000000000000" pitchFamily="2" charset="2"/>
              <a:buChar char="v"/>
            </a:pPr>
            <a:r>
              <a:rPr lang="en-US" sz="1800" dirty="0">
                <a:solidFill>
                  <a:schemeClr val="dk1"/>
                </a:solidFill>
              </a:rPr>
              <a:t>How can an HMO identify expensive clients?</a:t>
            </a:r>
          </a:p>
          <a:p>
            <a:pPr marL="0" lvl="0" indent="0" algn="l" rtl="0">
              <a:spcBef>
                <a:spcPts val="0"/>
              </a:spcBef>
              <a:spcAft>
                <a:spcPts val="0"/>
              </a:spcAft>
              <a:buNone/>
            </a:pPr>
            <a:endParaRPr lang="en-US" sz="1800" dirty="0">
              <a:solidFill>
                <a:schemeClr val="dk1"/>
              </a:solidFill>
            </a:endParaRPr>
          </a:p>
          <a:p>
            <a:pPr lvl="0" algn="l" rtl="0">
              <a:spcBef>
                <a:spcPts val="0"/>
              </a:spcBef>
              <a:spcAft>
                <a:spcPts val="0"/>
              </a:spcAft>
              <a:buFont typeface="Wingdings" panose="05000000000000000000" pitchFamily="2" charset="2"/>
              <a:buChar char="v"/>
            </a:pPr>
            <a:r>
              <a:rPr lang="en-US" sz="1800" dirty="0">
                <a:solidFill>
                  <a:schemeClr val="dk1"/>
                </a:solidFill>
              </a:rPr>
              <a:t>How to reduce cost for HMO?</a:t>
            </a:r>
          </a:p>
          <a:p>
            <a:pPr marL="0" indent="0">
              <a:buNone/>
            </a:pPr>
            <a:endParaRPr lang="en-US" b="1" dirty="0">
              <a:solidFill>
                <a:srgbClr val="C00000"/>
              </a:solidFill>
            </a:endParaRPr>
          </a:p>
          <a:p>
            <a:endParaRPr lang="en-IN" dirty="0"/>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631977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map&#10;&#10;Description automatically generated">
            <a:extLst>
              <a:ext uri="{FF2B5EF4-FFF2-40B4-BE49-F238E27FC236}">
                <a16:creationId xmlns:a16="http://schemas.microsoft.com/office/drawing/2014/main" id="{9A3166FC-D4AE-840C-5B39-DEFFB162F9AC}"/>
              </a:ext>
            </a:extLst>
          </p:cNvPr>
          <p:cNvPicPr>
            <a:picLocks noChangeAspect="1"/>
          </p:cNvPicPr>
          <p:nvPr/>
        </p:nvPicPr>
        <p:blipFill>
          <a:blip r:embed="rId2"/>
          <a:stretch>
            <a:fillRect/>
          </a:stretch>
        </p:blipFill>
        <p:spPr>
          <a:xfrm>
            <a:off x="2034649" y="1131994"/>
            <a:ext cx="8124579" cy="4590386"/>
          </a:xfrm>
          <a:prstGeom prst="rect">
            <a:avLst/>
          </a:prstGeom>
        </p:spPr>
      </p:pic>
    </p:spTree>
    <p:extLst>
      <p:ext uri="{BB962C8B-B14F-4D97-AF65-F5344CB8AC3E}">
        <p14:creationId xmlns:p14="http://schemas.microsoft.com/office/powerpoint/2010/main" val="135405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D4B7-DBF9-6814-62A1-73F9391ABA84}"/>
              </a:ext>
            </a:extLst>
          </p:cNvPr>
          <p:cNvSpPr>
            <a:spLocks noGrp="1"/>
          </p:cNvSpPr>
          <p:nvPr>
            <p:ph type="title"/>
          </p:nvPr>
        </p:nvSpPr>
        <p:spPr>
          <a:xfrm>
            <a:off x="2849562" y="609600"/>
            <a:ext cx="6424440" cy="1320800"/>
          </a:xfrm>
        </p:spPr>
        <p:txBody>
          <a:bodyPr>
            <a:normAutofit/>
          </a:bodyPr>
          <a:lstStyle/>
          <a:p>
            <a:r>
              <a:rPr lang="en-IN" b="1" kern="100">
                <a:effectLst/>
                <a:latin typeface="Calibri" panose="020F0502020204030204" pitchFamily="34" charset="0"/>
                <a:ea typeface="Times New Roman" panose="02020603050405020304" pitchFamily="18" charset="0"/>
                <a:cs typeface="Times New Roman" panose="02020603050405020304" pitchFamily="18" charset="0"/>
              </a:rPr>
              <a:t>Recommendations</a:t>
            </a:r>
            <a:br>
              <a:rPr lang="en-IN" b="1" kern="100">
                <a:effectLst/>
                <a:latin typeface="Aptos" panose="020B0004020202020204" pitchFamily="34" charset="0"/>
                <a:ea typeface="Times New Roman" panose="02020603050405020304" pitchFamily="18" charset="0"/>
                <a:cs typeface="Times New Roman" panose="02020603050405020304" pitchFamily="18" charset="0"/>
              </a:rPr>
            </a:br>
            <a:endParaRPr lang="en-IN" dirty="0"/>
          </a:p>
        </p:txBody>
      </p:sp>
      <p:pic>
        <p:nvPicPr>
          <p:cNvPr id="11" name="Picture 10" descr="Women in matching clothes">
            <a:extLst>
              <a:ext uri="{FF2B5EF4-FFF2-40B4-BE49-F238E27FC236}">
                <a16:creationId xmlns:a16="http://schemas.microsoft.com/office/drawing/2014/main" id="{6F15DF26-0660-18DB-8A4B-36DC4EB9131D}"/>
              </a:ext>
            </a:extLst>
          </p:cNvPr>
          <p:cNvPicPr>
            <a:picLocks noChangeAspect="1"/>
          </p:cNvPicPr>
          <p:nvPr/>
        </p:nvPicPr>
        <p:blipFill rotWithShape="1">
          <a:blip r:embed="rId2"/>
          <a:srcRect l="44535" r="27100"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7AB2880E-65C1-CEFE-4747-B418CA32E1E0}"/>
              </a:ext>
            </a:extLst>
          </p:cNvPr>
          <p:cNvSpPr>
            <a:spLocks noGrp="1"/>
          </p:cNvSpPr>
          <p:nvPr>
            <p:ph idx="1"/>
          </p:nvPr>
        </p:nvSpPr>
        <p:spPr>
          <a:xfrm>
            <a:off x="2734055" y="1488612"/>
            <a:ext cx="6971919" cy="4207337"/>
          </a:xfrm>
        </p:spPr>
        <p:txBody>
          <a:bodyPr>
            <a:normAutofit/>
          </a:bodyPr>
          <a:lstStyle/>
          <a:p>
            <a:pPr marL="0" marR="0">
              <a:lnSpc>
                <a:spcPct val="90000"/>
              </a:lnSpc>
              <a:spcBef>
                <a:spcPts val="0"/>
              </a:spcBef>
              <a:spcAft>
                <a:spcPts val="800"/>
              </a:spcAft>
            </a:pPr>
            <a:r>
              <a:rPr lang="en-IN" sz="1700" kern="100" dirty="0">
                <a:effectLst/>
                <a:latin typeface="Calibri" panose="020F0502020204030204" pitchFamily="34" charset="0"/>
                <a:ea typeface="Aptos" panose="020B0004020202020204" pitchFamily="34" charset="0"/>
                <a:cs typeface="Times New Roman" panose="02020603050405020304" pitchFamily="18" charset="0"/>
              </a:rPr>
              <a:t>Based on OLTP </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90000"/>
              </a:lnSpc>
              <a:spcBef>
                <a:spcPts val="0"/>
              </a:spcBef>
              <a:spcAft>
                <a:spcPts val="800"/>
              </a:spcAft>
            </a:pPr>
            <a:r>
              <a:rPr lang="en-IN" sz="1700" kern="100" dirty="0">
                <a:effectLst/>
                <a:latin typeface="Calibri" panose="020F0502020204030204" pitchFamily="34" charset="0"/>
                <a:ea typeface="Aptos" panose="020B0004020202020204" pitchFamily="34" charset="0"/>
                <a:cs typeface="Times New Roman" panose="02020603050405020304" pitchFamily="18" charset="0"/>
              </a:rPr>
              <a:t>The OLTP Sources - especially </a:t>
            </a:r>
            <a:r>
              <a:rPr lang="en-IN" sz="1700" kern="100" dirty="0" err="1">
                <a:effectLst/>
                <a:latin typeface="Calibri" panose="020F0502020204030204" pitchFamily="34" charset="0"/>
                <a:ea typeface="Aptos" panose="020B0004020202020204" pitchFamily="34" charset="0"/>
                <a:cs typeface="Times New Roman" panose="02020603050405020304" pitchFamily="18" charset="0"/>
              </a:rPr>
              <a:t>FudgeMart</a:t>
            </a:r>
            <a:r>
              <a:rPr lang="en-IN" sz="1700" kern="100" dirty="0">
                <a:effectLst/>
                <a:latin typeface="Calibri" panose="020F0502020204030204" pitchFamily="34" charset="0"/>
                <a:ea typeface="Aptos" panose="020B0004020202020204" pitchFamily="34" charset="0"/>
                <a:cs typeface="Times New Roman" panose="02020603050405020304" pitchFamily="18" charset="0"/>
              </a:rPr>
              <a:t> must improve their customer city conventions. We can notice that city “Cleves” is mapped in Germany. There is no indication whether customers are worldwide or exclusive to the USA.</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90000"/>
              </a:lnSpc>
              <a:spcBef>
                <a:spcPts val="0"/>
              </a:spcBef>
              <a:spcAft>
                <a:spcPts val="0"/>
              </a:spcAft>
            </a:pPr>
            <a:r>
              <a:rPr lang="en-IN" sz="1700" dirty="0">
                <a:effectLst/>
                <a:latin typeface="Calibri" panose="020F0502020204030204" pitchFamily="34" charset="0"/>
                <a:ea typeface="Times New Roman" panose="02020603050405020304" pitchFamily="18" charset="0"/>
              </a:rPr>
              <a:t>Based on Visual Analytics </a:t>
            </a:r>
            <a:endParaRPr lang="en-IN" sz="17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0"/>
              </a:spcBef>
              <a:spcAft>
                <a:spcPts val="0"/>
              </a:spcAft>
              <a:buFont typeface="Symbol" panose="05050102010706020507" pitchFamily="18" charset="2"/>
              <a:buChar char=""/>
            </a:pPr>
            <a:r>
              <a:rPr lang="en-IN" sz="1700" dirty="0">
                <a:effectLst/>
                <a:latin typeface="Calibri" panose="020F0502020204030204" pitchFamily="34" charset="0"/>
                <a:ea typeface="Times New Roman" panose="02020603050405020304" pitchFamily="18" charset="0"/>
              </a:rPr>
              <a:t>We could see the overall sales revenue shows a downward trend over the years. </a:t>
            </a:r>
            <a:r>
              <a:rPr lang="en-IN" sz="1700" dirty="0" err="1">
                <a:effectLst/>
                <a:latin typeface="Calibri" panose="020F0502020204030204" pitchFamily="34" charset="0"/>
                <a:ea typeface="Times New Roman" panose="02020603050405020304" pitchFamily="18" charset="0"/>
              </a:rPr>
              <a:t>FudgeInc</a:t>
            </a:r>
            <a:r>
              <a:rPr lang="en-IN" sz="1700" dirty="0">
                <a:effectLst/>
                <a:latin typeface="Calibri" panose="020F0502020204030204" pitchFamily="34" charset="0"/>
                <a:ea typeface="Times New Roman" panose="02020603050405020304" pitchFamily="18" charset="0"/>
              </a:rPr>
              <a:t> has to optimize the pricing strategy. Strategies like focus on high demand products ,discontinuing underperforming ones and understanding the market trends might help. </a:t>
            </a:r>
            <a:endParaRPr lang="en-IN" sz="17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0"/>
              </a:spcBef>
              <a:spcAft>
                <a:spcPts val="0"/>
              </a:spcAft>
              <a:buFont typeface="Symbol" panose="05050102010706020507" pitchFamily="18" charset="2"/>
              <a:buChar char=""/>
            </a:pPr>
            <a:r>
              <a:rPr lang="en-IN" sz="1700" dirty="0">
                <a:effectLst/>
                <a:latin typeface="Calibri" panose="020F0502020204030204" pitchFamily="34" charset="0"/>
                <a:ea typeface="Times New Roman" panose="02020603050405020304" pitchFamily="18" charset="0"/>
              </a:rPr>
              <a:t>We observe a downward trend on sales during Q4. Solution is to try marketing discounts, promotions and advertising strategies. Like Holiday themed products/bundles, Early bird promotions etc</a:t>
            </a:r>
            <a:endParaRPr lang="en-IN" sz="1700" dirty="0">
              <a:effectLst/>
              <a:latin typeface="Times New Roman" panose="02020603050405020304" pitchFamily="18" charset="0"/>
              <a:ea typeface="Times New Roman" panose="02020603050405020304" pitchFamily="18" charset="0"/>
            </a:endParaRPr>
          </a:p>
          <a:p>
            <a:pPr>
              <a:lnSpc>
                <a:spcPct val="90000"/>
              </a:lnSpc>
            </a:pPr>
            <a:endParaRPr lang="en-IN" sz="1700" dirty="0"/>
          </a:p>
        </p:txBody>
      </p:sp>
    </p:spTree>
    <p:extLst>
      <p:ext uri="{BB962C8B-B14F-4D97-AF65-F5344CB8AC3E}">
        <p14:creationId xmlns:p14="http://schemas.microsoft.com/office/powerpoint/2010/main" val="117941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C3D6-804E-5653-3E1A-5ABF222A9EBE}"/>
              </a:ext>
            </a:extLst>
          </p:cNvPr>
          <p:cNvSpPr>
            <a:spLocks noGrp="1"/>
          </p:cNvSpPr>
          <p:nvPr>
            <p:ph type="title"/>
          </p:nvPr>
        </p:nvSpPr>
        <p:spPr>
          <a:xfrm>
            <a:off x="1286933" y="609600"/>
            <a:ext cx="10197494" cy="1099457"/>
          </a:xfrm>
        </p:spPr>
        <p:txBody>
          <a:bodyPr>
            <a:normAutofit/>
          </a:bodyPr>
          <a:lstStyle/>
          <a:p>
            <a:r>
              <a:rPr lang="en-US" dirty="0"/>
              <a:t>Learning Outcomes</a:t>
            </a:r>
            <a:endParaRPr lang="en-IN"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7" name="Content Placeholder 2">
            <a:extLst>
              <a:ext uri="{FF2B5EF4-FFF2-40B4-BE49-F238E27FC236}">
                <a16:creationId xmlns:a16="http://schemas.microsoft.com/office/drawing/2014/main" id="{B04DEC84-2ECE-128B-9A9C-C5F0B25472DF}"/>
              </a:ext>
            </a:extLst>
          </p:cNvPr>
          <p:cNvGraphicFramePr>
            <a:graphicFrameLocks noGrp="1"/>
          </p:cNvGraphicFramePr>
          <p:nvPr>
            <p:ph idx="1"/>
            <p:extLst>
              <p:ext uri="{D42A27DB-BD31-4B8C-83A1-F6EECF244321}">
                <p14:modId xmlns:p14="http://schemas.microsoft.com/office/powerpoint/2010/main" val="349747047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68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13BE9-D19D-3661-4544-716DD595F471}"/>
              </a:ext>
            </a:extLst>
          </p:cNvPr>
          <p:cNvSpPr>
            <a:spLocks noGrp="1"/>
          </p:cNvSpPr>
          <p:nvPr>
            <p:ph type="title"/>
          </p:nvPr>
        </p:nvSpPr>
        <p:spPr>
          <a:xfrm>
            <a:off x="1286933" y="609600"/>
            <a:ext cx="10197494" cy="1099457"/>
          </a:xfrm>
        </p:spPr>
        <p:txBody>
          <a:bodyPr>
            <a:normAutofit/>
          </a:bodyPr>
          <a:lstStyle/>
          <a:p>
            <a:pPr>
              <a:lnSpc>
                <a:spcPct val="90000"/>
              </a:lnSpc>
            </a:pPr>
            <a:r>
              <a:rPr lang="en-US" dirty="0"/>
              <a:t>Project 3</a:t>
            </a:r>
            <a:br>
              <a:rPr lang="en-US" dirty="0"/>
            </a:br>
            <a:r>
              <a:rPr lang="en-US"/>
              <a:t>Los Angeles Crime Analysis </a:t>
            </a:r>
            <a:r>
              <a:rPr lang="en-US" err="1"/>
              <a:t>Dashbord</a:t>
            </a:r>
            <a:endParaRPr lang="en-IN"/>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7" name="Content Placeholder 2">
            <a:extLst>
              <a:ext uri="{FF2B5EF4-FFF2-40B4-BE49-F238E27FC236}">
                <a16:creationId xmlns:a16="http://schemas.microsoft.com/office/drawing/2014/main" id="{839E75A3-C954-47DE-23F5-79C737654674}"/>
              </a:ext>
            </a:extLst>
          </p:cNvPr>
          <p:cNvGraphicFramePr>
            <a:graphicFrameLocks noGrp="1"/>
          </p:cNvGraphicFramePr>
          <p:nvPr>
            <p:ph idx="1"/>
            <p:extLst>
              <p:ext uri="{D42A27DB-BD31-4B8C-83A1-F6EECF244321}">
                <p14:modId xmlns:p14="http://schemas.microsoft.com/office/powerpoint/2010/main" val="381351795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453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D532-FE5D-9AB3-9F6B-61F99E417BB0}"/>
              </a:ext>
            </a:extLst>
          </p:cNvPr>
          <p:cNvSpPr>
            <a:spLocks noGrp="1"/>
          </p:cNvSpPr>
          <p:nvPr>
            <p:ph type="title"/>
          </p:nvPr>
        </p:nvSpPr>
        <p:spPr/>
        <p:txBody>
          <a:bodyPr/>
          <a:lstStyle/>
          <a:p>
            <a:r>
              <a:rPr lang="en-US" dirty="0"/>
              <a:t>Dashboard 1:</a:t>
            </a:r>
            <a:br>
              <a:rPr lang="en-US" dirty="0"/>
            </a:br>
            <a:endParaRPr lang="en-IN" dirty="0"/>
          </a:p>
        </p:txBody>
      </p:sp>
      <p:pic>
        <p:nvPicPr>
          <p:cNvPr id="7" name="Content Placeholder 6" descr="A close-up of a graph&#10;&#10;Description automatically generated">
            <a:extLst>
              <a:ext uri="{FF2B5EF4-FFF2-40B4-BE49-F238E27FC236}">
                <a16:creationId xmlns:a16="http://schemas.microsoft.com/office/drawing/2014/main" id="{FD26CC3E-AB1C-9F87-BA03-451303F6208A}"/>
              </a:ext>
            </a:extLst>
          </p:cNvPr>
          <p:cNvPicPr>
            <a:picLocks noGrp="1" noChangeAspect="1"/>
          </p:cNvPicPr>
          <p:nvPr>
            <p:ph idx="1"/>
          </p:nvPr>
        </p:nvPicPr>
        <p:blipFill>
          <a:blip r:embed="rId2"/>
          <a:stretch>
            <a:fillRect/>
          </a:stretch>
        </p:blipFill>
        <p:spPr>
          <a:xfrm>
            <a:off x="1390379" y="1403350"/>
            <a:ext cx="8391796" cy="4921250"/>
          </a:xfrm>
          <a:prstGeom prst="rect">
            <a:avLst/>
          </a:prstGeom>
        </p:spPr>
      </p:pic>
    </p:spTree>
    <p:extLst>
      <p:ext uri="{BB962C8B-B14F-4D97-AF65-F5344CB8AC3E}">
        <p14:creationId xmlns:p14="http://schemas.microsoft.com/office/powerpoint/2010/main" val="207947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C39F0-4B25-3FAC-7C9E-CFFEE58A2221}"/>
              </a:ext>
            </a:extLst>
          </p:cNvPr>
          <p:cNvSpPr>
            <a:spLocks noGrp="1"/>
          </p:cNvSpPr>
          <p:nvPr>
            <p:ph type="title"/>
          </p:nvPr>
        </p:nvSpPr>
        <p:spPr/>
        <p:txBody>
          <a:bodyPr/>
          <a:lstStyle/>
          <a:p>
            <a:r>
              <a:rPr lang="en-US" dirty="0"/>
              <a:t>Dashboard 2:</a:t>
            </a:r>
            <a:endParaRPr lang="en-IN" dirty="0"/>
          </a:p>
        </p:txBody>
      </p:sp>
      <p:pic>
        <p:nvPicPr>
          <p:cNvPr id="4" name="Content Placeholder 3" descr="A screenshot of a computer screen&#10;&#10;Description automatically generated">
            <a:extLst>
              <a:ext uri="{FF2B5EF4-FFF2-40B4-BE49-F238E27FC236}">
                <a16:creationId xmlns:a16="http://schemas.microsoft.com/office/drawing/2014/main" id="{98FE6365-FD70-4172-2DA6-C9710AB1CF9D}"/>
              </a:ext>
            </a:extLst>
          </p:cNvPr>
          <p:cNvPicPr>
            <a:picLocks noGrp="1" noChangeAspect="1"/>
          </p:cNvPicPr>
          <p:nvPr>
            <p:ph idx="1"/>
          </p:nvPr>
        </p:nvPicPr>
        <p:blipFill>
          <a:blip r:embed="rId2"/>
          <a:stretch>
            <a:fillRect/>
          </a:stretch>
        </p:blipFill>
        <p:spPr>
          <a:xfrm>
            <a:off x="677334" y="1242273"/>
            <a:ext cx="7734300" cy="5382019"/>
          </a:xfrm>
          <a:prstGeom prst="rect">
            <a:avLst/>
          </a:prstGeom>
        </p:spPr>
      </p:pic>
    </p:spTree>
    <p:extLst>
      <p:ext uri="{BB962C8B-B14F-4D97-AF65-F5344CB8AC3E}">
        <p14:creationId xmlns:p14="http://schemas.microsoft.com/office/powerpoint/2010/main" val="3365540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2E0F-F5E5-6DB5-25A7-54F4ACB7E20F}"/>
              </a:ext>
            </a:extLst>
          </p:cNvPr>
          <p:cNvSpPr>
            <a:spLocks noGrp="1"/>
          </p:cNvSpPr>
          <p:nvPr>
            <p:ph type="title"/>
          </p:nvPr>
        </p:nvSpPr>
        <p:spPr/>
        <p:txBody>
          <a:bodyPr/>
          <a:lstStyle/>
          <a:p>
            <a:r>
              <a:rPr lang="en-US" dirty="0"/>
              <a:t>Dashboard 3:</a:t>
            </a:r>
            <a:br>
              <a:rPr lang="en-US" dirty="0"/>
            </a:br>
            <a:endParaRPr lang="en-IN" dirty="0"/>
          </a:p>
        </p:txBody>
      </p:sp>
      <p:pic>
        <p:nvPicPr>
          <p:cNvPr id="4" name="Content Placeholder 3" descr="A screenshot of a graph&#10;&#10;Description automatically generated">
            <a:extLst>
              <a:ext uri="{FF2B5EF4-FFF2-40B4-BE49-F238E27FC236}">
                <a16:creationId xmlns:a16="http://schemas.microsoft.com/office/drawing/2014/main" id="{4246D12C-6B7F-7306-54A3-82D5FB9F2F67}"/>
              </a:ext>
            </a:extLst>
          </p:cNvPr>
          <p:cNvPicPr>
            <a:picLocks noGrp="1" noChangeAspect="1"/>
          </p:cNvPicPr>
          <p:nvPr>
            <p:ph idx="1"/>
          </p:nvPr>
        </p:nvPicPr>
        <p:blipFill>
          <a:blip r:embed="rId2"/>
          <a:stretch>
            <a:fillRect/>
          </a:stretch>
        </p:blipFill>
        <p:spPr>
          <a:xfrm>
            <a:off x="1181099" y="1258724"/>
            <a:ext cx="7839075" cy="5308215"/>
          </a:xfrm>
          <a:prstGeom prst="rect">
            <a:avLst/>
          </a:prstGeom>
        </p:spPr>
      </p:pic>
    </p:spTree>
    <p:extLst>
      <p:ext uri="{BB962C8B-B14F-4D97-AF65-F5344CB8AC3E}">
        <p14:creationId xmlns:p14="http://schemas.microsoft.com/office/powerpoint/2010/main" val="3126647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8982-C457-A654-B1AF-828E4AE8DE48}"/>
              </a:ext>
            </a:extLst>
          </p:cNvPr>
          <p:cNvSpPr>
            <a:spLocks noGrp="1"/>
          </p:cNvSpPr>
          <p:nvPr>
            <p:ph type="title"/>
          </p:nvPr>
        </p:nvSpPr>
        <p:spPr/>
        <p:txBody>
          <a:bodyPr/>
          <a:lstStyle/>
          <a:p>
            <a:r>
              <a:rPr lang="en-US" dirty="0"/>
              <a:t>Dashboard 4:</a:t>
            </a:r>
            <a:endParaRPr lang="en-IN" dirty="0"/>
          </a:p>
        </p:txBody>
      </p:sp>
      <p:pic>
        <p:nvPicPr>
          <p:cNvPr id="4" name="Content Placeholder 3" descr="A screenshot of a graph&#10;&#10;Description automatically generated">
            <a:extLst>
              <a:ext uri="{FF2B5EF4-FFF2-40B4-BE49-F238E27FC236}">
                <a16:creationId xmlns:a16="http://schemas.microsoft.com/office/drawing/2014/main" id="{71AD2095-EBF5-8C2A-067B-9C420ACFC2BA}"/>
              </a:ext>
            </a:extLst>
          </p:cNvPr>
          <p:cNvPicPr>
            <a:picLocks noGrp="1" noChangeAspect="1"/>
          </p:cNvPicPr>
          <p:nvPr>
            <p:ph idx="1"/>
          </p:nvPr>
        </p:nvPicPr>
        <p:blipFill>
          <a:blip r:embed="rId2"/>
          <a:stretch>
            <a:fillRect/>
          </a:stretch>
        </p:blipFill>
        <p:spPr>
          <a:xfrm>
            <a:off x="1123331" y="1390650"/>
            <a:ext cx="7372969" cy="5187440"/>
          </a:xfrm>
          <a:prstGeom prst="rect">
            <a:avLst/>
          </a:prstGeom>
        </p:spPr>
      </p:pic>
    </p:spTree>
    <p:extLst>
      <p:ext uri="{BB962C8B-B14F-4D97-AF65-F5344CB8AC3E}">
        <p14:creationId xmlns:p14="http://schemas.microsoft.com/office/powerpoint/2010/main" val="766620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E3561-34DB-BFA3-3FC5-3B6402FDE439}"/>
              </a:ext>
            </a:extLst>
          </p:cNvPr>
          <p:cNvSpPr>
            <a:spLocks noGrp="1"/>
          </p:cNvSpPr>
          <p:nvPr>
            <p:ph type="title"/>
          </p:nvPr>
        </p:nvSpPr>
        <p:spPr>
          <a:xfrm>
            <a:off x="1286933" y="609600"/>
            <a:ext cx="10197494" cy="1099457"/>
          </a:xfrm>
        </p:spPr>
        <p:txBody>
          <a:bodyPr>
            <a:normAutofit/>
          </a:bodyPr>
          <a:lstStyle/>
          <a:p>
            <a:r>
              <a:rPr lang="en-US" dirty="0"/>
              <a:t>Learning Outcomes</a:t>
            </a:r>
            <a:endParaRPr lang="en-IN"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7DA4EE4D-45ED-E742-AD05-5AD44B72EF4F}"/>
              </a:ext>
            </a:extLst>
          </p:cNvPr>
          <p:cNvGraphicFramePr>
            <a:graphicFrameLocks noGrp="1"/>
          </p:cNvGraphicFramePr>
          <p:nvPr>
            <p:ph idx="1"/>
            <p:extLst>
              <p:ext uri="{D42A27DB-BD31-4B8C-83A1-F6EECF244321}">
                <p14:modId xmlns:p14="http://schemas.microsoft.com/office/powerpoint/2010/main" val="192708577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3654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1044F-680F-E6D3-F46D-04ABC338AB16}"/>
              </a:ext>
            </a:extLst>
          </p:cNvPr>
          <p:cNvSpPr>
            <a:spLocks noGrp="1"/>
          </p:cNvSpPr>
          <p:nvPr>
            <p:ph type="title"/>
          </p:nvPr>
        </p:nvSpPr>
        <p:spPr>
          <a:xfrm>
            <a:off x="1286933" y="609600"/>
            <a:ext cx="10197494" cy="1099457"/>
          </a:xfrm>
        </p:spPr>
        <p:txBody>
          <a:bodyPr>
            <a:normAutofit/>
          </a:bodyPr>
          <a:lstStyle/>
          <a:p>
            <a:pPr>
              <a:lnSpc>
                <a:spcPct val="90000"/>
              </a:lnSpc>
            </a:pPr>
            <a:r>
              <a:rPr lang="en-US"/>
              <a:t>Project 4</a:t>
            </a:r>
            <a:br>
              <a:rPr lang="en-US"/>
            </a:br>
            <a:r>
              <a:rPr lang="en-US"/>
              <a:t>Lacrosse Team Data Pipeline</a:t>
            </a:r>
            <a:endParaRPr lang="en-IN"/>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26" name="Content Placeholder 2">
            <a:extLst>
              <a:ext uri="{FF2B5EF4-FFF2-40B4-BE49-F238E27FC236}">
                <a16:creationId xmlns:a16="http://schemas.microsoft.com/office/drawing/2014/main" id="{FCD99708-FC8B-4975-0C42-F4063F5A158B}"/>
              </a:ext>
            </a:extLst>
          </p:cNvPr>
          <p:cNvGraphicFramePr>
            <a:graphicFrameLocks noGrp="1"/>
          </p:cNvGraphicFramePr>
          <p:nvPr>
            <p:ph idx="1"/>
            <p:extLst>
              <p:ext uri="{D42A27DB-BD31-4B8C-83A1-F6EECF244321}">
                <p14:modId xmlns:p14="http://schemas.microsoft.com/office/powerpoint/2010/main" val="225623123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853D-D19D-49B6-86F4-C0DCEBBA0F79}"/>
              </a:ext>
            </a:extLst>
          </p:cNvPr>
          <p:cNvSpPr>
            <a:spLocks noGrp="1"/>
          </p:cNvSpPr>
          <p:nvPr>
            <p:ph type="title"/>
          </p:nvPr>
        </p:nvSpPr>
        <p:spPr>
          <a:xfrm>
            <a:off x="677334" y="609600"/>
            <a:ext cx="8596668" cy="1320800"/>
          </a:xfrm>
        </p:spPr>
        <p:txBody>
          <a:bodyPr anchor="t">
            <a:normAutofit/>
          </a:bodyPr>
          <a:lstStyle/>
          <a:p>
            <a:r>
              <a:rPr lang="en-US"/>
              <a:t>Dataset </a:t>
            </a:r>
            <a:endParaRPr lang="en-IN" dirty="0"/>
          </a:p>
        </p:txBody>
      </p:sp>
      <p:pic>
        <p:nvPicPr>
          <p:cNvPr id="5" name="Picture 4" descr="A map of the united states&#10;&#10;Description automatically generated">
            <a:extLst>
              <a:ext uri="{FF2B5EF4-FFF2-40B4-BE49-F238E27FC236}">
                <a16:creationId xmlns:a16="http://schemas.microsoft.com/office/drawing/2014/main" id="{F42756C2-972E-A8DC-55DD-E0994E151643}"/>
              </a:ext>
            </a:extLst>
          </p:cNvPr>
          <p:cNvPicPr>
            <a:picLocks noChangeAspect="1"/>
          </p:cNvPicPr>
          <p:nvPr/>
        </p:nvPicPr>
        <p:blipFill>
          <a:blip r:embed="rId2"/>
          <a:stretch>
            <a:fillRect/>
          </a:stretch>
        </p:blipFill>
        <p:spPr>
          <a:xfrm>
            <a:off x="853506" y="2159331"/>
            <a:ext cx="5211224" cy="3882362"/>
          </a:xfrm>
          <a:prstGeom prst="rect">
            <a:avLst/>
          </a:prstGeom>
        </p:spPr>
      </p:pic>
      <p:sp>
        <p:nvSpPr>
          <p:cNvPr id="3" name="Content Placeholder 2">
            <a:extLst>
              <a:ext uri="{FF2B5EF4-FFF2-40B4-BE49-F238E27FC236}">
                <a16:creationId xmlns:a16="http://schemas.microsoft.com/office/drawing/2014/main" id="{EEED8D4B-F4D3-7E16-2440-900B147BA42A}"/>
              </a:ext>
            </a:extLst>
          </p:cNvPr>
          <p:cNvSpPr>
            <a:spLocks noGrp="1"/>
          </p:cNvSpPr>
          <p:nvPr>
            <p:ph idx="1"/>
          </p:nvPr>
        </p:nvSpPr>
        <p:spPr>
          <a:xfrm>
            <a:off x="6416039" y="2160589"/>
            <a:ext cx="2927185" cy="3880773"/>
          </a:xfrm>
        </p:spPr>
        <p:txBody>
          <a:bodyPr>
            <a:normAutofit/>
          </a:bodyPr>
          <a:lstStyle/>
          <a:p>
            <a:pPr marL="0" lvl="0" indent="0" rtl="0">
              <a:lnSpc>
                <a:spcPct val="90000"/>
              </a:lnSpc>
              <a:spcBef>
                <a:spcPts val="0"/>
              </a:spcBef>
              <a:spcAft>
                <a:spcPts val="0"/>
              </a:spcAft>
              <a:buNone/>
            </a:pPr>
            <a:r>
              <a:rPr lang="en-IN" sz="1500" b="1"/>
              <a:t>Data Structure</a:t>
            </a:r>
          </a:p>
          <a:p>
            <a:pPr>
              <a:lnSpc>
                <a:spcPct val="90000"/>
              </a:lnSpc>
              <a:spcBef>
                <a:spcPts val="0"/>
              </a:spcBef>
              <a:buFont typeface="Wingdings" panose="05000000000000000000" pitchFamily="2" charset="2"/>
              <a:buChar char="v"/>
            </a:pPr>
            <a:r>
              <a:rPr lang="en-IN" sz="1500"/>
              <a:t>7582 observations and 14 variables</a:t>
            </a:r>
          </a:p>
          <a:p>
            <a:pPr>
              <a:lnSpc>
                <a:spcPct val="90000"/>
              </a:lnSpc>
              <a:spcBef>
                <a:spcPts val="0"/>
              </a:spcBef>
              <a:buFont typeface="Wingdings" panose="05000000000000000000" pitchFamily="2" charset="2"/>
              <a:buChar char="v"/>
            </a:pPr>
            <a:r>
              <a:rPr lang="en-IN" sz="1500"/>
              <a:t>Variable Category:</a:t>
            </a:r>
          </a:p>
          <a:p>
            <a:pPr marL="742950" lvl="0" indent="-285750" rtl="0">
              <a:lnSpc>
                <a:spcPct val="90000"/>
              </a:lnSpc>
              <a:spcBef>
                <a:spcPts val="0"/>
              </a:spcBef>
              <a:spcAft>
                <a:spcPts val="0"/>
              </a:spcAft>
              <a:buFont typeface="Arial" panose="020B0604020202020204" pitchFamily="34" charset="0"/>
              <a:buChar char="•"/>
            </a:pPr>
            <a:r>
              <a:rPr lang="en-IN" sz="1500"/>
              <a:t>* Numeric Variable: Age, bmi, children, cost</a:t>
            </a:r>
          </a:p>
          <a:p>
            <a:pPr marL="742950" lvl="0" indent="-285750" rtl="0">
              <a:lnSpc>
                <a:spcPct val="90000"/>
              </a:lnSpc>
              <a:spcBef>
                <a:spcPts val="0"/>
              </a:spcBef>
              <a:spcAft>
                <a:spcPts val="0"/>
              </a:spcAft>
              <a:buFont typeface="Arial" panose="020B0604020202020204" pitchFamily="34" charset="0"/>
              <a:buChar char="•"/>
            </a:pPr>
            <a:r>
              <a:rPr lang="en-IN" sz="1500"/>
              <a:t>Categorical Variable: X(ID),smoker, location, </a:t>
            </a:r>
            <a:br>
              <a:rPr lang="en-IN" sz="1500"/>
            </a:br>
            <a:r>
              <a:rPr lang="en-IN" sz="1500"/>
              <a:t>location_type, education_level, yearly_physical,</a:t>
            </a:r>
            <a:br>
              <a:rPr lang="en-IN" sz="1500"/>
            </a:br>
            <a:r>
              <a:rPr lang="en-IN" sz="1500"/>
              <a:t> exercise, married, hypertension, gender</a:t>
            </a:r>
          </a:p>
          <a:p>
            <a:pPr marL="457200" lvl="0" indent="0" rtl="0">
              <a:lnSpc>
                <a:spcPct val="90000"/>
              </a:lnSpc>
              <a:spcBef>
                <a:spcPts val="0"/>
              </a:spcBef>
              <a:spcAft>
                <a:spcPts val="0"/>
              </a:spcAft>
              <a:buNone/>
            </a:pPr>
            <a:endParaRPr lang="en-IN" sz="1500"/>
          </a:p>
          <a:p>
            <a:pPr marL="457200" lvl="0" indent="0" rtl="0">
              <a:lnSpc>
                <a:spcPct val="90000"/>
              </a:lnSpc>
              <a:spcBef>
                <a:spcPts val="0"/>
              </a:spcBef>
              <a:spcAft>
                <a:spcPts val="0"/>
              </a:spcAft>
              <a:buNone/>
            </a:pPr>
            <a:r>
              <a:rPr lang="en-IN" sz="1500"/>
              <a:t>Target Variable: Cost -&gt; Expensive Case</a:t>
            </a:r>
          </a:p>
          <a:p>
            <a:pPr marL="457200" lvl="0" indent="0" rtl="0">
              <a:lnSpc>
                <a:spcPct val="90000"/>
              </a:lnSpc>
              <a:spcBef>
                <a:spcPts val="0"/>
              </a:spcBef>
              <a:spcAft>
                <a:spcPts val="0"/>
              </a:spcAft>
              <a:buNone/>
            </a:pPr>
            <a:endParaRPr lang="en-IN" sz="1500"/>
          </a:p>
          <a:p>
            <a:pPr marL="457200" lvl="0" indent="0" rtl="0">
              <a:lnSpc>
                <a:spcPct val="90000"/>
              </a:lnSpc>
              <a:spcBef>
                <a:spcPts val="0"/>
              </a:spcBef>
              <a:spcAft>
                <a:spcPts val="0"/>
              </a:spcAft>
              <a:buNone/>
            </a:pPr>
            <a:endParaRPr lang="en-IN" sz="1500"/>
          </a:p>
          <a:p>
            <a:pPr>
              <a:lnSpc>
                <a:spcPct val="90000"/>
              </a:lnSpc>
            </a:pPr>
            <a:endParaRPr lang="en-IN" sz="1500"/>
          </a:p>
        </p:txBody>
      </p:sp>
    </p:spTree>
    <p:extLst>
      <p:ext uri="{BB962C8B-B14F-4D97-AF65-F5344CB8AC3E}">
        <p14:creationId xmlns:p14="http://schemas.microsoft.com/office/powerpoint/2010/main" val="3985198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F21E-D906-725A-E362-E805E3B872D3}"/>
              </a:ext>
            </a:extLst>
          </p:cNvPr>
          <p:cNvSpPr>
            <a:spLocks noGrp="1"/>
          </p:cNvSpPr>
          <p:nvPr>
            <p:ph type="title"/>
          </p:nvPr>
        </p:nvSpPr>
        <p:spPr/>
        <p:txBody>
          <a:bodyPr/>
          <a:lstStyle/>
          <a:p>
            <a:r>
              <a:rPr lang="en-US" dirty="0"/>
              <a:t>Analytical Tools Used</a:t>
            </a:r>
            <a:endParaRPr lang="en-IN" dirty="0"/>
          </a:p>
        </p:txBody>
      </p:sp>
      <p:graphicFrame>
        <p:nvGraphicFramePr>
          <p:cNvPr id="7" name="Content Placeholder 2">
            <a:extLst>
              <a:ext uri="{FF2B5EF4-FFF2-40B4-BE49-F238E27FC236}">
                <a16:creationId xmlns:a16="http://schemas.microsoft.com/office/drawing/2014/main" id="{32DC2DF1-0B03-B07C-F6B3-A89BE993C92A}"/>
              </a:ext>
            </a:extLst>
          </p:cNvPr>
          <p:cNvGraphicFramePr>
            <a:graphicFrameLocks noGrp="1"/>
          </p:cNvGraphicFramePr>
          <p:nvPr>
            <p:ph idx="1"/>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324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33D-97A0-64BB-0FAF-1EAC84F21B71}"/>
              </a:ext>
            </a:extLst>
          </p:cNvPr>
          <p:cNvSpPr>
            <a:spLocks noGrp="1"/>
          </p:cNvSpPr>
          <p:nvPr>
            <p:ph type="title"/>
          </p:nvPr>
        </p:nvSpPr>
        <p:spPr>
          <a:xfrm>
            <a:off x="2849562" y="609600"/>
            <a:ext cx="6424440" cy="1320800"/>
          </a:xfrm>
        </p:spPr>
        <p:txBody>
          <a:bodyPr>
            <a:normAutofit/>
          </a:bodyPr>
          <a:lstStyle/>
          <a:p>
            <a:r>
              <a:rPr lang="en-US" dirty="0"/>
              <a:t>Problem Statement</a:t>
            </a:r>
            <a:endParaRPr lang="en-IN" dirty="0"/>
          </a:p>
        </p:txBody>
      </p:sp>
      <p:pic>
        <p:nvPicPr>
          <p:cNvPr id="5" name="Picture 4" descr="Metal tic-tac-toe game pieces">
            <a:extLst>
              <a:ext uri="{FF2B5EF4-FFF2-40B4-BE49-F238E27FC236}">
                <a16:creationId xmlns:a16="http://schemas.microsoft.com/office/drawing/2014/main" id="{7536A5A9-E5DA-B9C4-0799-2E99C1D50340}"/>
              </a:ext>
            </a:extLst>
          </p:cNvPr>
          <p:cNvPicPr>
            <a:picLocks noChangeAspect="1"/>
          </p:cNvPicPr>
          <p:nvPr/>
        </p:nvPicPr>
        <p:blipFill rotWithShape="1">
          <a:blip r:embed="rId2"/>
          <a:srcRect l="32075" r="38067"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A645F0E0-CD5C-2D42-66E4-1468BD41E1FA}"/>
              </a:ext>
            </a:extLst>
          </p:cNvPr>
          <p:cNvSpPr>
            <a:spLocks noGrp="1"/>
          </p:cNvSpPr>
          <p:nvPr>
            <p:ph idx="1"/>
          </p:nvPr>
        </p:nvSpPr>
        <p:spPr>
          <a:xfrm>
            <a:off x="2849562" y="2160589"/>
            <a:ext cx="6424440" cy="3880773"/>
          </a:xfrm>
        </p:spPr>
        <p:txBody>
          <a:bodyPr>
            <a:normAutofit/>
          </a:bodyPr>
          <a:lstStyle/>
          <a:p>
            <a:pPr marL="0" marR="0">
              <a:lnSpc>
                <a:spcPct val="90000"/>
              </a:lnSpc>
              <a:spcBef>
                <a:spcPts val="0"/>
              </a:spcBef>
              <a:spcAft>
                <a:spcPts val="1200"/>
              </a:spcAft>
            </a:pPr>
            <a:r>
              <a:rPr lang="en-IN" sz="1300" dirty="0">
                <a:effectLst/>
                <a:latin typeface="Calibri" panose="020F0502020204030204" pitchFamily="34" charset="0"/>
                <a:ea typeface="Times New Roman" panose="02020603050405020304" pitchFamily="18" charset="0"/>
              </a:rPr>
              <a:t>The objective is to create a data pipeline which processes a simplified version of an in-game stream from a simulated a lacrosse game. The game stream has been simplified to only process goals scored. There are two parts to this problem:</a:t>
            </a:r>
            <a:endParaRPr lang="en-IN" sz="13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1200"/>
              </a:spcBef>
              <a:spcAft>
                <a:spcPts val="1200"/>
              </a:spcAft>
              <a:tabLst>
                <a:tab pos="457200" algn="l"/>
              </a:tabLst>
            </a:pPr>
            <a:r>
              <a:rPr lang="en-IN" sz="1300" dirty="0">
                <a:effectLst/>
                <a:latin typeface="Calibri" panose="020F0502020204030204" pitchFamily="34" charset="0"/>
                <a:ea typeface="Times New Roman" panose="02020603050405020304" pitchFamily="18" charset="0"/>
              </a:rPr>
              <a:t>At any point while the game is in progress, the game stream should be converted into a JSON format so the web developers can use it to create a box score page on a website. This JSON should be written to the </a:t>
            </a:r>
            <a:r>
              <a:rPr lang="en-IN" sz="1300" dirty="0" err="1">
                <a:effectLst/>
                <a:latin typeface="Calibri" panose="020F0502020204030204" pitchFamily="34" charset="0"/>
                <a:ea typeface="Times New Roman" panose="02020603050405020304" pitchFamily="18" charset="0"/>
              </a:rPr>
              <a:t>mongodb</a:t>
            </a:r>
            <a:r>
              <a:rPr lang="en-IN" sz="1300" dirty="0">
                <a:effectLst/>
                <a:latin typeface="Calibri" panose="020F0502020204030204" pitchFamily="34" charset="0"/>
                <a:ea typeface="Times New Roman" panose="02020603050405020304" pitchFamily="18" charset="0"/>
              </a:rPr>
              <a:t>/sidearm/</a:t>
            </a:r>
            <a:r>
              <a:rPr lang="en-IN" sz="1300" dirty="0" err="1">
                <a:effectLst/>
                <a:latin typeface="Calibri" panose="020F0502020204030204" pitchFamily="34" charset="0"/>
                <a:ea typeface="Times New Roman" panose="02020603050405020304" pitchFamily="18" charset="0"/>
              </a:rPr>
              <a:t>boxscores</a:t>
            </a:r>
            <a:r>
              <a:rPr lang="en-IN" sz="1300" dirty="0">
                <a:effectLst/>
                <a:latin typeface="Calibri" panose="020F0502020204030204" pitchFamily="34" charset="0"/>
                <a:ea typeface="Times New Roman" panose="02020603050405020304" pitchFamily="18" charset="0"/>
              </a:rPr>
              <a:t> collection, and should contain all the data necessary to display the box score page</a:t>
            </a:r>
            <a:endParaRPr lang="en-IN" sz="13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1200"/>
              </a:spcBef>
              <a:spcAft>
                <a:spcPts val="1200"/>
              </a:spcAft>
              <a:tabLst>
                <a:tab pos="457200" algn="l"/>
              </a:tabLst>
            </a:pPr>
            <a:r>
              <a:rPr lang="en-IN" sz="1300" dirty="0">
                <a:effectLst/>
                <a:latin typeface="Calibri" panose="020F0502020204030204" pitchFamily="34" charset="0"/>
                <a:ea typeface="Times New Roman" panose="02020603050405020304" pitchFamily="18" charset="0"/>
              </a:rPr>
              <a:t>When the game is over, the player and team reference data should be updated to reflect the team records and player statistics after the competition has ended. Normally you would update the </a:t>
            </a:r>
            <a:r>
              <a:rPr lang="en-IN" sz="1300" dirty="0" err="1">
                <a:effectLst/>
                <a:latin typeface="Calibri" panose="020F0502020204030204" pitchFamily="34" charset="0"/>
                <a:ea typeface="Times New Roman" panose="02020603050405020304" pitchFamily="18" charset="0"/>
              </a:rPr>
              <a:t>mssql</a:t>
            </a:r>
            <a:r>
              <a:rPr lang="en-IN" sz="1300" dirty="0">
                <a:effectLst/>
                <a:latin typeface="Calibri" panose="020F0502020204030204" pitchFamily="34" charset="0"/>
                <a:ea typeface="Times New Roman" panose="02020603050405020304" pitchFamily="18" charset="0"/>
              </a:rPr>
              <a:t> tables, but for this exam you will create new tables with the updated data, players2 and teams2 respectively. This is mostly because spark does not support row-level updates. In a real world scenario, you would write an SQL script on </a:t>
            </a:r>
            <a:r>
              <a:rPr lang="en-IN" sz="1300" dirty="0" err="1">
                <a:effectLst/>
                <a:latin typeface="Calibri" panose="020F0502020204030204" pitchFamily="34" charset="0"/>
                <a:ea typeface="Times New Roman" panose="02020603050405020304" pitchFamily="18" charset="0"/>
              </a:rPr>
              <a:t>mssql</a:t>
            </a:r>
            <a:r>
              <a:rPr lang="en-IN" sz="1300" dirty="0">
                <a:effectLst/>
                <a:latin typeface="Calibri" panose="020F0502020204030204" pitchFamily="34" charset="0"/>
                <a:ea typeface="Times New Roman" panose="02020603050405020304" pitchFamily="18" charset="0"/>
              </a:rPr>
              <a:t> to update the tables. from the changes in the players2 and teams2 tables, but that is outside the scope of this exam.</a:t>
            </a:r>
            <a:endParaRPr lang="en-IN" sz="1300" dirty="0">
              <a:effectLst/>
              <a:latin typeface="Times New Roman" panose="02020603050405020304" pitchFamily="18" charset="0"/>
              <a:ea typeface="Times New Roman" panose="02020603050405020304" pitchFamily="18" charset="0"/>
            </a:endParaRPr>
          </a:p>
          <a:p>
            <a:pPr>
              <a:lnSpc>
                <a:spcPct val="90000"/>
              </a:lnSpc>
            </a:pPr>
            <a:endParaRPr lang="en-IN" sz="1300" dirty="0"/>
          </a:p>
        </p:txBody>
      </p:sp>
    </p:spTree>
    <p:extLst>
      <p:ext uri="{BB962C8B-B14F-4D97-AF65-F5344CB8AC3E}">
        <p14:creationId xmlns:p14="http://schemas.microsoft.com/office/powerpoint/2010/main" val="3788390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28C5-0840-C86F-241D-B7B5BF05A711}"/>
              </a:ext>
            </a:extLst>
          </p:cNvPr>
          <p:cNvSpPr>
            <a:spLocks noGrp="1"/>
          </p:cNvSpPr>
          <p:nvPr>
            <p:ph type="title"/>
          </p:nvPr>
        </p:nvSpPr>
        <p:spPr/>
        <p:txBody>
          <a:bodyPr/>
          <a:lstStyle/>
          <a:p>
            <a:r>
              <a:rPr lang="en-US" dirty="0" err="1"/>
              <a:t>Datapipeline</a:t>
            </a:r>
            <a:r>
              <a:rPr lang="en-US" dirty="0"/>
              <a:t> Constructed</a:t>
            </a:r>
            <a:endParaRPr lang="en-IN" dirty="0"/>
          </a:p>
        </p:txBody>
      </p:sp>
      <p:pic>
        <p:nvPicPr>
          <p:cNvPr id="4" name="Content Placeholder 3" descr="A diagram of a program&#10;&#10;Description automatically generated">
            <a:extLst>
              <a:ext uri="{FF2B5EF4-FFF2-40B4-BE49-F238E27FC236}">
                <a16:creationId xmlns:a16="http://schemas.microsoft.com/office/drawing/2014/main" id="{51CA0718-9928-42CA-9992-CED5C3D4520A}"/>
              </a:ext>
            </a:extLst>
          </p:cNvPr>
          <p:cNvPicPr>
            <a:picLocks noGrp="1" noChangeAspect="1"/>
          </p:cNvPicPr>
          <p:nvPr>
            <p:ph idx="1"/>
          </p:nvPr>
        </p:nvPicPr>
        <p:blipFill>
          <a:blip r:embed="rId2"/>
          <a:stretch>
            <a:fillRect/>
          </a:stretch>
        </p:blipFill>
        <p:spPr>
          <a:xfrm>
            <a:off x="1996954" y="1371600"/>
            <a:ext cx="6966071" cy="4670425"/>
          </a:xfrm>
          <a:prstGeom prst="rect">
            <a:avLst/>
          </a:prstGeom>
        </p:spPr>
      </p:pic>
    </p:spTree>
    <p:extLst>
      <p:ext uri="{BB962C8B-B14F-4D97-AF65-F5344CB8AC3E}">
        <p14:creationId xmlns:p14="http://schemas.microsoft.com/office/powerpoint/2010/main" val="3542199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4CD53-73AD-F327-6736-3536729D4F9F}"/>
              </a:ext>
            </a:extLst>
          </p:cNvPr>
          <p:cNvSpPr>
            <a:spLocks noGrp="1"/>
          </p:cNvSpPr>
          <p:nvPr>
            <p:ph type="title"/>
          </p:nvPr>
        </p:nvSpPr>
        <p:spPr>
          <a:xfrm>
            <a:off x="1286933" y="609600"/>
            <a:ext cx="10197494" cy="1099457"/>
          </a:xfrm>
        </p:spPr>
        <p:txBody>
          <a:bodyPr>
            <a:normAutofit/>
          </a:bodyPr>
          <a:lstStyle/>
          <a:p>
            <a:r>
              <a:rPr lang="en-US" dirty="0"/>
              <a:t>Learning Outcomes</a:t>
            </a:r>
            <a:endParaRPr lang="en-IN" dirty="0"/>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02FE799D-7519-26EB-F9A4-88B600F93DD6}"/>
              </a:ext>
            </a:extLst>
          </p:cNvPr>
          <p:cNvGraphicFramePr>
            <a:graphicFrameLocks noGrp="1"/>
          </p:cNvGraphicFramePr>
          <p:nvPr>
            <p:ph idx="1"/>
            <p:extLst>
              <p:ext uri="{D42A27DB-BD31-4B8C-83A1-F6EECF244321}">
                <p14:modId xmlns:p14="http://schemas.microsoft.com/office/powerpoint/2010/main" val="301248414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979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 name="Picture 4">
            <a:extLst>
              <a:ext uri="{FF2B5EF4-FFF2-40B4-BE49-F238E27FC236}">
                <a16:creationId xmlns:a16="http://schemas.microsoft.com/office/drawing/2014/main" id="{3D2E9B5C-758B-80DB-171A-C770D89EC9EE}"/>
              </a:ext>
            </a:extLst>
          </p:cNvPr>
          <p:cNvPicPr>
            <a:picLocks noChangeAspect="1"/>
          </p:cNvPicPr>
          <p:nvPr/>
        </p:nvPicPr>
        <p:blipFill rotWithShape="1">
          <a:blip r:embed="rId3"/>
          <a:srcRect l="9630" r="1326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C7C38DC-E267-0366-D719-991CAAE73A51}"/>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spcBef>
                <a:spcPct val="0"/>
              </a:spcBef>
            </a:pPr>
            <a:r>
              <a:rPr lang="en-US" sz="4800" dirty="0"/>
              <a:t>Thank you!!</a:t>
            </a:r>
          </a:p>
        </p:txBody>
      </p:sp>
      <p:sp>
        <p:nvSpPr>
          <p:cNvPr id="3" name="Subtitle 2">
            <a:extLst>
              <a:ext uri="{FF2B5EF4-FFF2-40B4-BE49-F238E27FC236}">
                <a16:creationId xmlns:a16="http://schemas.microsoft.com/office/drawing/2014/main" id="{4D4CB674-6C7D-6877-EC99-D273D7C283B1}"/>
              </a:ext>
            </a:extLst>
          </p:cNvPr>
          <p:cNvSpPr>
            <a:spLocks noGrp="1"/>
          </p:cNvSpPr>
          <p:nvPr>
            <p:ph type="subTitle" idx="1"/>
          </p:nvPr>
        </p:nvSpPr>
        <p:spPr>
          <a:xfrm>
            <a:off x="677335" y="4050831"/>
            <a:ext cx="4079721" cy="1096901"/>
          </a:xfrm>
        </p:spPr>
        <p:txBody>
          <a:bodyPr vert="horz" lIns="91440" tIns="45720" rIns="91440" bIns="45720" rtlCol="0" anchor="t">
            <a:normAutofit/>
          </a:bodyPr>
          <a:lstStyle/>
          <a:p>
            <a:pPr marL="0" indent="0" algn="r">
              <a:spcBef>
                <a:spcPts val="1000"/>
              </a:spcBef>
              <a:buSzPct val="80000"/>
            </a:pPr>
            <a:endParaRPr lang="en-US" sz="1600">
              <a:solidFill>
                <a:schemeClr val="tx1">
                  <a:lumMod val="50000"/>
                  <a:lumOff val="50000"/>
                </a:schemeClr>
              </a:solidFill>
            </a:endParaRPr>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57979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grpSp>
        <p:nvGrpSpPr>
          <p:cNvPr id="315" name="Group 31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6" name="Straight Connector 28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8" name="Isosceles Triangle 3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2" name="Isosceles Triangle 3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3" name="Isosceles Triangle 3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78" name="Google Shape;278;p44"/>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pPr>
              <a:spcBef>
                <a:spcPct val="0"/>
              </a:spcBef>
            </a:pPr>
            <a:r>
              <a:rPr lang="en-US"/>
              <a:t>Histogram - BMI with Expensive</a:t>
            </a:r>
          </a:p>
        </p:txBody>
      </p:sp>
      <p:sp>
        <p:nvSpPr>
          <p:cNvPr id="279" name="Google Shape;279;p44"/>
          <p:cNvSpPr txBox="1">
            <a:spLocks noGrp="1"/>
          </p:cNvSpPr>
          <p:nvPr>
            <p:ph type="body" idx="1"/>
          </p:nvPr>
        </p:nvSpPr>
        <p:spPr>
          <a:xfrm>
            <a:off x="6336287" y="2160589"/>
            <a:ext cx="2934714" cy="3880773"/>
          </a:xfrm>
          <a:prstGeom prst="rect">
            <a:avLst/>
          </a:prstGeom>
        </p:spPr>
        <p:txBody>
          <a:bodyPr spcFirstLastPara="1" vert="horz" lIns="91440" tIns="45720" rIns="91440" bIns="45720" rtlCol="0" anchorCtr="0">
            <a:normAutofit/>
          </a:bodyPr>
          <a:lstStyle/>
          <a:p>
            <a:pPr marL="0" indent="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Count(X-axis) vs BMI(Y-axis)</a:t>
            </a:r>
          </a:p>
          <a:p>
            <a:pPr marL="0" indent="0">
              <a:lnSpc>
                <a:spcPct val="90000"/>
              </a:lnSpc>
              <a:spcBef>
                <a:spcPts val="1000"/>
              </a:spcBef>
              <a:buClr>
                <a:schemeClr val="accent1"/>
              </a:buClr>
              <a:buSzPct val="80000"/>
              <a:buFont typeface="Wingdings 3" charset="2"/>
              <a:buChar char=""/>
            </a:pPr>
            <a:r>
              <a:rPr lang="en-US">
                <a:solidFill>
                  <a:schemeClr val="tx1">
                    <a:lumMod val="75000"/>
                    <a:lumOff val="25000"/>
                  </a:schemeClr>
                </a:solidFill>
              </a:rPr>
              <a:t>Red bar is more concentrated and have major  peaking(mean)  at 26 - 28 BMI index which means that  more number of non-expensive clients are Overweight  and when looking at the blue bar , it is majorly concentrated and has peaking (mean) at 34-36 BMI index  which means that more number of expensive clients are having the problem of Obesity</a:t>
            </a:r>
          </a:p>
        </p:txBody>
      </p:sp>
      <p:pic>
        <p:nvPicPr>
          <p:cNvPr id="280" name="Google Shape;280;p44"/>
          <p:cNvPicPr preferRelativeResize="0"/>
          <p:nvPr/>
        </p:nvPicPr>
        <p:blipFill rotWithShape="1">
          <a:blip r:embed="rId3"/>
          <a:srcRect r="14785" b="-2"/>
          <a:stretch/>
        </p:blipFill>
        <p:spPr>
          <a:xfrm>
            <a:off x="677334" y="2159331"/>
            <a:ext cx="5423429" cy="388236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p:cNvGrpSpPr/>
        <p:nvPr/>
      </p:nvGrpSpPr>
      <p:grpSpPr>
        <a:xfrm>
          <a:off x="0" y="0"/>
          <a:ext cx="0" cy="0"/>
          <a:chOff x="0" y="0"/>
          <a:chExt cx="0" cy="0"/>
        </a:xfrm>
      </p:grpSpPr>
      <p:grpSp>
        <p:nvGrpSpPr>
          <p:cNvPr id="292" name="Group 29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3" name="Straight Connector 29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7" name="Isosceles Triangle 29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1" name="Isosceles Triangle 30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2" name="Isosceles Triangle 30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85" name="Google Shape;285;p45"/>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pPr>
              <a:spcBef>
                <a:spcPct val="0"/>
              </a:spcBef>
            </a:pPr>
            <a:r>
              <a:rPr lang="en-US"/>
              <a:t>ScatterPlots - Cost &amp; Bmi &amp; Smoking</a:t>
            </a:r>
          </a:p>
        </p:txBody>
      </p:sp>
      <p:sp>
        <p:nvSpPr>
          <p:cNvPr id="286" name="Google Shape;286;p45"/>
          <p:cNvSpPr txBox="1">
            <a:spLocks noGrp="1"/>
          </p:cNvSpPr>
          <p:nvPr>
            <p:ph type="body" idx="1"/>
          </p:nvPr>
        </p:nvSpPr>
        <p:spPr>
          <a:xfrm>
            <a:off x="6336287" y="2160589"/>
            <a:ext cx="2934714" cy="3880773"/>
          </a:xfrm>
          <a:prstGeom prst="rect">
            <a:avLst/>
          </a:prstGeom>
        </p:spPr>
        <p:txBody>
          <a:bodyPr spcFirstLastPara="1" vert="horz" lIns="91440" tIns="45720" rIns="91440" bIns="45720" rtlCol="0" anchorCtr="0">
            <a:normAutofit/>
          </a:bodyPr>
          <a:lstStyle/>
          <a:p>
            <a:pPr marL="0" indent="0">
              <a:lnSpc>
                <a:spcPct val="90000"/>
              </a:lnSpc>
              <a:spcBef>
                <a:spcPts val="1000"/>
              </a:spcBef>
              <a:buClr>
                <a:schemeClr val="accent1"/>
              </a:buClr>
              <a:buSzPct val="80000"/>
              <a:buFont typeface="Wingdings 3" charset="2"/>
              <a:buChar char=""/>
            </a:pPr>
            <a:r>
              <a:rPr lang="en-US" sz="1500" b="1">
                <a:solidFill>
                  <a:schemeClr val="tx1">
                    <a:lumMod val="75000"/>
                    <a:lumOff val="25000"/>
                  </a:schemeClr>
                </a:solidFill>
                <a:sym typeface="Calibri"/>
              </a:rPr>
              <a:t>Comparison between Cost, BMI and Smoking.</a:t>
            </a:r>
          </a:p>
          <a:p>
            <a:pPr marL="0" indent="0">
              <a:lnSpc>
                <a:spcPct val="90000"/>
              </a:lnSpc>
              <a:spcBef>
                <a:spcPts val="1000"/>
              </a:spcBef>
              <a:buClr>
                <a:schemeClr val="accent1"/>
              </a:buClr>
              <a:buSzPct val="80000"/>
              <a:buFont typeface="Wingdings 3" charset="2"/>
              <a:buChar char=""/>
            </a:pPr>
            <a:endParaRPr lang="en-US" sz="1500">
              <a:solidFill>
                <a:schemeClr val="tx1">
                  <a:lumMod val="75000"/>
                  <a:lumOff val="25000"/>
                </a:schemeClr>
              </a:solidFill>
              <a:sym typeface="Calibri"/>
            </a:endParaRPr>
          </a:p>
          <a:p>
            <a:pPr marL="0" indent="0">
              <a:lnSpc>
                <a:spcPct val="90000"/>
              </a:lnSpc>
              <a:spcBef>
                <a:spcPts val="1000"/>
              </a:spcBef>
              <a:buClr>
                <a:schemeClr val="accent1"/>
              </a:buClr>
              <a:buSzPct val="80000"/>
              <a:buFont typeface="Wingdings 3" charset="2"/>
              <a:buChar char=""/>
            </a:pPr>
            <a:r>
              <a:rPr lang="en-US" sz="1500">
                <a:solidFill>
                  <a:schemeClr val="tx1">
                    <a:lumMod val="75000"/>
                    <a:lumOff val="25000"/>
                  </a:schemeClr>
                </a:solidFill>
                <a:sym typeface="Calibri"/>
              </a:rPr>
              <a:t>In the above scatterplot, we have tried to determine a possible relationship between variables </a:t>
            </a:r>
            <a:r>
              <a:rPr lang="en-US" sz="1500" b="1">
                <a:solidFill>
                  <a:schemeClr val="tx1">
                    <a:lumMod val="75000"/>
                    <a:lumOff val="25000"/>
                  </a:schemeClr>
                </a:solidFill>
                <a:sym typeface="Calibri"/>
              </a:rPr>
              <a:t>Smoker, BMI and Cost.</a:t>
            </a:r>
            <a:r>
              <a:rPr lang="en-US" sz="1500">
                <a:solidFill>
                  <a:schemeClr val="tx1">
                    <a:lumMod val="75000"/>
                    <a:lumOff val="25000"/>
                  </a:schemeClr>
                </a:solidFill>
                <a:sym typeface="Calibri"/>
              </a:rPr>
              <a:t> According to healthcare experts, A healthy BMI value lies between 18.5 to 24.9. As per the  graph, a person who has a higher BMI, and who is also a smoker, has a higher probability of being an expensive candidate for the HMO.</a:t>
            </a:r>
            <a:endParaRPr lang="en-US" sz="1500">
              <a:solidFill>
                <a:schemeClr val="tx1">
                  <a:lumMod val="75000"/>
                  <a:lumOff val="25000"/>
                </a:schemeClr>
              </a:solidFill>
            </a:endParaRPr>
          </a:p>
        </p:txBody>
      </p:sp>
      <p:pic>
        <p:nvPicPr>
          <p:cNvPr id="287" name="Google Shape;287;p45" descr="A graph with blue and red dots&#10;&#10;Description automatically generated"/>
          <p:cNvPicPr preferRelativeResize="0"/>
          <p:nvPr/>
        </p:nvPicPr>
        <p:blipFill rotWithShape="1">
          <a:blip r:embed="rId3"/>
          <a:srcRect r="14435" b="-2"/>
          <a:stretch/>
        </p:blipFill>
        <p:spPr>
          <a:xfrm>
            <a:off x="677334" y="2159331"/>
            <a:ext cx="5423429" cy="388236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grpSp>
        <p:nvGrpSpPr>
          <p:cNvPr id="299" name="Group 29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0" name="Straight Connector 29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4" name="Isosceles Triangle 30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 name="Isosceles Triangle 30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 name="Isosceles Triangle 30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92" name="Google Shape;292;p46"/>
          <p:cNvSpPr txBox="1">
            <a:spLocks noGrp="1"/>
          </p:cNvSpPr>
          <p:nvPr>
            <p:ph type="title"/>
          </p:nvPr>
        </p:nvSpPr>
        <p:spPr>
          <a:xfrm>
            <a:off x="677334" y="609600"/>
            <a:ext cx="8596668" cy="1320800"/>
          </a:xfrm>
          <a:prstGeom prst="rect">
            <a:avLst/>
          </a:prstGeom>
        </p:spPr>
        <p:txBody>
          <a:bodyPr spcFirstLastPara="1" vert="horz" lIns="91440" tIns="45720" rIns="91440" bIns="45720" rtlCol="0" anchor="t" anchorCtr="0">
            <a:normAutofit/>
          </a:bodyPr>
          <a:lstStyle/>
          <a:p>
            <a:pPr>
              <a:spcBef>
                <a:spcPct val="0"/>
              </a:spcBef>
            </a:pPr>
            <a:r>
              <a:rPr lang="en-US"/>
              <a:t>Histogram - Cost &amp; Smoking  </a:t>
            </a:r>
          </a:p>
        </p:txBody>
      </p:sp>
      <p:pic>
        <p:nvPicPr>
          <p:cNvPr id="294" name="Google Shape;294;p46"/>
          <p:cNvPicPr preferRelativeResize="0"/>
          <p:nvPr/>
        </p:nvPicPr>
        <p:blipFill>
          <a:blip r:embed="rId3"/>
          <a:stretch>
            <a:fillRect/>
          </a:stretch>
        </p:blipFill>
        <p:spPr>
          <a:xfrm>
            <a:off x="817474" y="2159331"/>
            <a:ext cx="5283289" cy="3262430"/>
          </a:xfrm>
          <a:prstGeom prst="rect">
            <a:avLst/>
          </a:prstGeom>
          <a:noFill/>
        </p:spPr>
      </p:pic>
      <p:sp>
        <p:nvSpPr>
          <p:cNvPr id="293" name="Google Shape;293;p46"/>
          <p:cNvSpPr txBox="1">
            <a:spLocks noGrp="1"/>
          </p:cNvSpPr>
          <p:nvPr>
            <p:ph type="body" idx="1"/>
          </p:nvPr>
        </p:nvSpPr>
        <p:spPr>
          <a:xfrm>
            <a:off x="6416039" y="2160589"/>
            <a:ext cx="2927185" cy="3880773"/>
          </a:xfrm>
          <a:prstGeom prst="rect">
            <a:avLst/>
          </a:prstGeom>
        </p:spPr>
        <p:txBody>
          <a:bodyPr spcFirstLastPara="1" vert="horz" lIns="91440" tIns="45720" rIns="91440" bIns="45720" rtlCol="0" anchorCtr="0">
            <a:normAutofit/>
          </a:bodyPr>
          <a:lstStyle/>
          <a:p>
            <a:pPr marL="0" indent="0">
              <a:spcBef>
                <a:spcPts val="1000"/>
              </a:spcBef>
              <a:buClr>
                <a:schemeClr val="accent1"/>
              </a:buClr>
              <a:buSzPct val="80000"/>
              <a:buFont typeface="Wingdings 3" charset="2"/>
              <a:buChar char=""/>
            </a:pPr>
            <a:r>
              <a:rPr lang="en-US" sz="1500" b="1">
                <a:solidFill>
                  <a:schemeClr val="tx1">
                    <a:lumMod val="75000"/>
                    <a:lumOff val="25000"/>
                  </a:schemeClr>
                </a:solidFill>
                <a:sym typeface="Calibri"/>
              </a:rPr>
              <a:t>Comparison between Cost, Count and Smoking.</a:t>
            </a:r>
          </a:p>
          <a:p>
            <a:pPr marL="0" indent="0">
              <a:spcBef>
                <a:spcPts val="1000"/>
              </a:spcBef>
              <a:buClr>
                <a:schemeClr val="accent1"/>
              </a:buClr>
              <a:buSzPct val="80000"/>
              <a:buFont typeface="Wingdings 3" charset="2"/>
              <a:buChar char=""/>
            </a:pPr>
            <a:r>
              <a:rPr lang="en-US" sz="1500">
                <a:solidFill>
                  <a:schemeClr val="tx1">
                    <a:lumMod val="75000"/>
                    <a:lumOff val="25000"/>
                  </a:schemeClr>
                </a:solidFill>
                <a:sym typeface="Calibri"/>
              </a:rPr>
              <a:t>In this graph , X-axis represents the count of people and Y-axis represents the cost we can see that the Red Bar depicts  the number of Non-Smokers and Blue Bar depicts the number of Smokers.</a:t>
            </a:r>
          </a:p>
          <a:p>
            <a:pPr marL="0" indent="0">
              <a:spcBef>
                <a:spcPts val="1000"/>
              </a:spcBef>
              <a:buClr>
                <a:schemeClr val="accent1"/>
              </a:buClr>
              <a:buSzPct val="80000"/>
              <a:buFont typeface="Wingdings 3" charset="2"/>
              <a:buChar char=""/>
            </a:pPr>
            <a:r>
              <a:rPr lang="en-US" sz="1500">
                <a:solidFill>
                  <a:schemeClr val="tx1">
                    <a:lumMod val="75000"/>
                    <a:lumOff val="25000"/>
                  </a:schemeClr>
                </a:solidFill>
                <a:sym typeface="Calibri"/>
              </a:rPr>
              <a:t>We can infer that  the cost is low  for the Non-Smokers and at the same time the count is high  and cost increases  for the people who smoke.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ctr" anchorCtr="0">
            <a:noAutofit/>
          </a:bodyPr>
          <a:lstStyle/>
          <a:p>
            <a:r>
              <a:rPr lang="en"/>
              <a:t>Scatter Plot - Cost &amp; Age &amp; Exercise </a:t>
            </a:r>
            <a:endParaRPr/>
          </a:p>
        </p:txBody>
      </p:sp>
      <p:pic>
        <p:nvPicPr>
          <p:cNvPr id="301" name="Google Shape;301;p47"/>
          <p:cNvPicPr preferRelativeResize="0"/>
          <p:nvPr/>
        </p:nvPicPr>
        <p:blipFill>
          <a:blip r:embed="rId3">
            <a:alphaModFix/>
          </a:blip>
          <a:stretch>
            <a:fillRect/>
          </a:stretch>
        </p:blipFill>
        <p:spPr>
          <a:xfrm>
            <a:off x="788134" y="1621000"/>
            <a:ext cx="5641233" cy="4555200"/>
          </a:xfrm>
          <a:prstGeom prst="rect">
            <a:avLst/>
          </a:prstGeom>
          <a:noFill/>
          <a:ln w="25400" cap="flat" cmpd="sng">
            <a:solidFill>
              <a:srgbClr val="000000"/>
            </a:solidFill>
            <a:prstDash val="solid"/>
            <a:miter lim="8000"/>
            <a:headEnd type="none" w="sm" len="sm"/>
            <a:tailEnd type="none" w="sm" len="sm"/>
          </a:ln>
        </p:spPr>
      </p:pic>
      <p:graphicFrame>
        <p:nvGraphicFramePr>
          <p:cNvPr id="309" name="Google Shape;300;p47">
            <a:extLst>
              <a:ext uri="{FF2B5EF4-FFF2-40B4-BE49-F238E27FC236}">
                <a16:creationId xmlns:a16="http://schemas.microsoft.com/office/drawing/2014/main" id="{B2FFA139-DEAD-CA14-788A-B1CF0E85CA6B}"/>
              </a:ext>
            </a:extLst>
          </p:cNvPr>
          <p:cNvGraphicFramePr/>
          <p:nvPr/>
        </p:nvGraphicFramePr>
        <p:xfrm>
          <a:off x="6622933" y="1621000"/>
          <a:ext cx="4609200" cy="4555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2655533" y="2517484"/>
            <a:ext cx="6911600" cy="2306400"/>
          </a:xfrm>
          <a:prstGeom prst="rect">
            <a:avLst/>
          </a:prstGeom>
        </p:spPr>
        <p:txBody>
          <a:bodyPr spcFirstLastPara="1" vert="horz" wrap="square" lIns="121900" tIns="121900" rIns="121900" bIns="121900" rtlCol="0" anchor="ctr" anchorCtr="0">
            <a:noAutofit/>
          </a:bodyPr>
          <a:lstStyle/>
          <a:p>
            <a:r>
              <a:rPr lang="en" sz="6667"/>
              <a:t>Predictive Model</a:t>
            </a:r>
            <a:endParaRPr sz="6667"/>
          </a:p>
          <a:p>
            <a:endParaRPr sz="6667"/>
          </a:p>
        </p:txBody>
      </p:sp>
      <p:pic>
        <p:nvPicPr>
          <p:cNvPr id="307" name="Google Shape;307;p48"/>
          <p:cNvPicPr preferRelativeResize="0"/>
          <p:nvPr/>
        </p:nvPicPr>
        <p:blipFill rotWithShape="1">
          <a:blip r:embed="rId3">
            <a:alphaModFix/>
          </a:blip>
          <a:srcRect l="11567" t="35246" r="65531" b="34727"/>
          <a:stretch/>
        </p:blipFill>
        <p:spPr>
          <a:xfrm>
            <a:off x="775567" y="2234351"/>
            <a:ext cx="1458765" cy="1912499"/>
          </a:xfrm>
          <a:prstGeom prst="rect">
            <a:avLst/>
          </a:prstGeom>
          <a:noFill/>
          <a:ln>
            <a:noFill/>
          </a:ln>
        </p:spPr>
      </p:pic>
      <p:pic>
        <p:nvPicPr>
          <p:cNvPr id="308" name="Google Shape;308;p48"/>
          <p:cNvPicPr preferRelativeResize="0"/>
          <p:nvPr/>
        </p:nvPicPr>
        <p:blipFill rotWithShape="1">
          <a:blip r:embed="rId4">
            <a:alphaModFix/>
          </a:blip>
          <a:srcRect l="10117" t="20845" r="55955" b="39142"/>
          <a:stretch/>
        </p:blipFill>
        <p:spPr>
          <a:xfrm rot="-5400000">
            <a:off x="9522834" y="2063400"/>
            <a:ext cx="1911533" cy="225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9"/>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ctr" anchorCtr="0">
            <a:noAutofit/>
          </a:bodyPr>
          <a:lstStyle/>
          <a:p>
            <a:pPr algn="ctr"/>
            <a:r>
              <a:rPr lang="en"/>
              <a:t>Data Analysis Process</a:t>
            </a:r>
            <a:endParaRPr/>
          </a:p>
        </p:txBody>
      </p:sp>
      <p:sp>
        <p:nvSpPr>
          <p:cNvPr id="314" name="Google Shape;314;p49"/>
          <p:cNvSpPr txBox="1"/>
          <p:nvPr/>
        </p:nvSpPr>
        <p:spPr>
          <a:xfrm>
            <a:off x="447867" y="1553533"/>
            <a:ext cx="10846800" cy="8125261"/>
          </a:xfrm>
          <a:prstGeom prst="rect">
            <a:avLst/>
          </a:prstGeom>
          <a:noFill/>
          <a:ln>
            <a:noFill/>
          </a:ln>
        </p:spPr>
        <p:txBody>
          <a:bodyPr spcFirstLastPara="1" wrap="square" lIns="121900" tIns="121900" rIns="121900" bIns="121900" anchor="t" anchorCtr="0">
            <a:spAutoFit/>
          </a:bodyPr>
          <a:lstStyle/>
          <a:p>
            <a:r>
              <a:rPr lang="en" sz="2400" b="1">
                <a:latin typeface="Exo"/>
                <a:ea typeface="Exo"/>
                <a:cs typeface="Exo"/>
                <a:sym typeface="Exo"/>
              </a:rPr>
              <a:t>We used several Machine Learning techniques and identified a model which has the highest prediction rate.</a:t>
            </a:r>
            <a:endParaRPr sz="2400" b="1">
              <a:latin typeface="Exo"/>
              <a:ea typeface="Exo"/>
              <a:cs typeface="Exo"/>
              <a:sym typeface="Exo"/>
            </a:endParaRPr>
          </a:p>
          <a:p>
            <a:endParaRPr sz="2400">
              <a:latin typeface="Exo"/>
              <a:ea typeface="Exo"/>
              <a:cs typeface="Exo"/>
              <a:sym typeface="Exo"/>
            </a:endParaRPr>
          </a:p>
          <a:p>
            <a:r>
              <a:rPr lang="en" sz="2400">
                <a:latin typeface="Exo"/>
                <a:ea typeface="Exo"/>
                <a:cs typeface="Exo"/>
                <a:sym typeface="Exo"/>
              </a:rPr>
              <a:t>Some of the techniques we used are:</a:t>
            </a:r>
            <a:endParaRPr sz="2400">
              <a:latin typeface="Exo"/>
              <a:ea typeface="Exo"/>
              <a:cs typeface="Exo"/>
              <a:sym typeface="Exo"/>
            </a:endParaRPr>
          </a:p>
          <a:p>
            <a:br>
              <a:rPr lang="en" sz="2400">
                <a:latin typeface="Exo"/>
                <a:ea typeface="Exo"/>
                <a:cs typeface="Exo"/>
                <a:sym typeface="Exo"/>
              </a:rPr>
            </a:br>
            <a:r>
              <a:rPr lang="en" sz="2400">
                <a:latin typeface="Exo"/>
                <a:ea typeface="Exo"/>
                <a:cs typeface="Exo"/>
                <a:sym typeface="Exo"/>
              </a:rPr>
              <a:t>- Linear Regression</a:t>
            </a:r>
            <a:br>
              <a:rPr lang="en" sz="2400">
                <a:latin typeface="Exo"/>
                <a:ea typeface="Exo"/>
                <a:cs typeface="Exo"/>
                <a:sym typeface="Exo"/>
              </a:rPr>
            </a:br>
            <a:r>
              <a:rPr lang="en" sz="2400">
                <a:latin typeface="Exo"/>
                <a:ea typeface="Exo"/>
                <a:cs typeface="Exo"/>
                <a:sym typeface="Exo"/>
              </a:rPr>
              <a:t>- Logistic regression</a:t>
            </a:r>
            <a:br>
              <a:rPr lang="en" sz="2400">
                <a:latin typeface="Exo"/>
                <a:ea typeface="Exo"/>
                <a:cs typeface="Exo"/>
                <a:sym typeface="Exo"/>
              </a:rPr>
            </a:br>
            <a:r>
              <a:rPr lang="en" sz="2400">
                <a:latin typeface="Exo"/>
                <a:ea typeface="Exo"/>
                <a:cs typeface="Exo"/>
                <a:sym typeface="Exo"/>
              </a:rPr>
              <a:t>- Decision Trees</a:t>
            </a:r>
            <a:endParaRPr sz="2400">
              <a:latin typeface="Exo"/>
              <a:ea typeface="Exo"/>
              <a:cs typeface="Exo"/>
              <a:sym typeface="Exo"/>
            </a:endParaRPr>
          </a:p>
          <a:p>
            <a:r>
              <a:rPr lang="en" sz="2400">
                <a:latin typeface="Exo"/>
                <a:ea typeface="Exo"/>
                <a:cs typeface="Exo"/>
                <a:sym typeface="Exo"/>
              </a:rPr>
              <a:t>- Neural Network</a:t>
            </a:r>
            <a:br>
              <a:rPr lang="en" sz="2400">
                <a:latin typeface="Exo"/>
                <a:ea typeface="Exo"/>
                <a:cs typeface="Exo"/>
                <a:sym typeface="Exo"/>
              </a:rPr>
            </a:br>
            <a:r>
              <a:rPr lang="en" sz="2400">
                <a:latin typeface="Exo"/>
                <a:ea typeface="Exo"/>
                <a:cs typeface="Exo"/>
                <a:sym typeface="Exo"/>
              </a:rPr>
              <a:t>- </a:t>
            </a:r>
            <a:r>
              <a:rPr lang="en" sz="2800" b="1">
                <a:highlight>
                  <a:srgbClr val="93C47D"/>
                </a:highlight>
                <a:latin typeface="Exo"/>
                <a:ea typeface="Exo"/>
                <a:cs typeface="Exo"/>
                <a:sym typeface="Exo"/>
              </a:rPr>
              <a:t>Random Forests</a:t>
            </a:r>
            <a:br>
              <a:rPr lang="en" sz="2400">
                <a:latin typeface="Exo"/>
                <a:ea typeface="Exo"/>
                <a:cs typeface="Exo"/>
                <a:sym typeface="Exo"/>
              </a:rPr>
            </a:br>
            <a:r>
              <a:rPr lang="en" sz="2400">
                <a:latin typeface="Exo"/>
                <a:ea typeface="Exo"/>
                <a:cs typeface="Exo"/>
                <a:sym typeface="Exo"/>
              </a:rPr>
              <a:t>- </a:t>
            </a:r>
            <a:r>
              <a:rPr lang="en" sz="2800" b="1">
                <a:highlight>
                  <a:srgbClr val="6AA84F"/>
                </a:highlight>
                <a:latin typeface="Exo"/>
                <a:ea typeface="Exo"/>
                <a:cs typeface="Exo"/>
                <a:sym typeface="Exo"/>
              </a:rPr>
              <a:t>Support Vector Machines</a:t>
            </a:r>
            <a:br>
              <a:rPr lang="en" sz="2400">
                <a:latin typeface="Exo"/>
                <a:ea typeface="Exo"/>
                <a:cs typeface="Exo"/>
                <a:sym typeface="Exo"/>
              </a:rPr>
            </a:br>
            <a:r>
              <a:rPr lang="en" sz="2400">
                <a:latin typeface="Exo"/>
                <a:ea typeface="Exo"/>
                <a:cs typeface="Exo"/>
                <a:sym typeface="Exo"/>
              </a:rPr>
              <a:t>- Association Rules</a:t>
            </a:r>
            <a:endParaRPr sz="2400">
              <a:latin typeface="Exo"/>
              <a:ea typeface="Exo"/>
              <a:cs typeface="Exo"/>
              <a:sym typeface="Exo"/>
            </a:endParaRPr>
          </a:p>
          <a:p>
            <a:endParaRPr sz="2400">
              <a:latin typeface="Exo"/>
              <a:ea typeface="Exo"/>
              <a:cs typeface="Exo"/>
              <a:sym typeface="Exo"/>
            </a:endParaRPr>
          </a:p>
          <a:p>
            <a:r>
              <a:rPr lang="en" sz="2400">
                <a:latin typeface="Exo"/>
                <a:ea typeface="Exo"/>
                <a:cs typeface="Exo"/>
                <a:sym typeface="Exo"/>
              </a:rPr>
              <a:t>Engaging with all information from data visualization and </a:t>
            </a:r>
            <a:endParaRPr sz="2400">
              <a:latin typeface="Exo"/>
              <a:ea typeface="Exo"/>
              <a:cs typeface="Exo"/>
              <a:sym typeface="Exo"/>
            </a:endParaRPr>
          </a:p>
          <a:p>
            <a:r>
              <a:rPr lang="en" sz="2400">
                <a:latin typeface="Exo"/>
                <a:ea typeface="Exo"/>
                <a:cs typeface="Exo"/>
                <a:sym typeface="Exo"/>
              </a:rPr>
              <a:t>predictive models: age, bmi, children, smoking, exercise, </a:t>
            </a:r>
            <a:endParaRPr sz="2400">
              <a:latin typeface="Exo"/>
              <a:ea typeface="Exo"/>
              <a:cs typeface="Exo"/>
              <a:sym typeface="Exo"/>
            </a:endParaRPr>
          </a:p>
          <a:p>
            <a:r>
              <a:rPr lang="en" sz="2400">
                <a:latin typeface="Exo"/>
                <a:ea typeface="Exo"/>
                <a:cs typeface="Exo"/>
                <a:sym typeface="Exo"/>
              </a:rPr>
              <a:t>yearly physical check, hypertension</a:t>
            </a:r>
            <a:endParaRPr sz="2400">
              <a:latin typeface="Exo"/>
              <a:ea typeface="Exo"/>
              <a:cs typeface="Exo"/>
              <a:sym typeface="Exo"/>
            </a:endParaRPr>
          </a:p>
          <a:p>
            <a:endParaRPr sz="2400">
              <a:latin typeface="Exo"/>
              <a:ea typeface="Exo"/>
              <a:cs typeface="Exo"/>
              <a:sym typeface="Exo"/>
            </a:endParaRPr>
          </a:p>
          <a:p>
            <a:endParaRPr sz="2400">
              <a:latin typeface="Exo"/>
              <a:ea typeface="Exo"/>
              <a:cs typeface="Exo"/>
              <a:sym typeface="Exo"/>
            </a:endParaRPr>
          </a:p>
          <a:p>
            <a:endParaRPr sz="2400">
              <a:latin typeface="Exo"/>
              <a:ea typeface="Exo"/>
              <a:cs typeface="Exo"/>
              <a:sym typeface="Exo"/>
            </a:endParaRPr>
          </a:p>
          <a:p>
            <a:endParaRPr sz="2400">
              <a:latin typeface="Exo"/>
              <a:ea typeface="Exo"/>
              <a:cs typeface="Exo"/>
              <a:sym typeface="Exo"/>
            </a:endParaRPr>
          </a:p>
          <a:p>
            <a:endParaRPr sz="2400">
              <a:latin typeface="Exo"/>
              <a:ea typeface="Exo"/>
              <a:cs typeface="Exo"/>
              <a:sym typeface="Exo"/>
            </a:endParaRPr>
          </a:p>
        </p:txBody>
      </p:sp>
      <p:sp>
        <p:nvSpPr>
          <p:cNvPr id="315" name="Google Shape;315;p49"/>
          <p:cNvSpPr/>
          <p:nvPr/>
        </p:nvSpPr>
        <p:spPr>
          <a:xfrm>
            <a:off x="5295120" y="5098163"/>
            <a:ext cx="490000" cy="518000"/>
          </a:xfrm>
          <a:prstGeom prst="smileyFace">
            <a:avLst>
              <a:gd name="adj" fmla="val 4653"/>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16" name="Google Shape;316;p49"/>
          <p:cNvPicPr preferRelativeResize="0"/>
          <p:nvPr/>
        </p:nvPicPr>
        <p:blipFill rotWithShape="1">
          <a:blip r:embed="rId3">
            <a:alphaModFix/>
          </a:blip>
          <a:srcRect t="12219" r="23171" b="12068"/>
          <a:stretch/>
        </p:blipFill>
        <p:spPr>
          <a:xfrm flipH="1">
            <a:off x="7894367" y="2673234"/>
            <a:ext cx="4246467" cy="4184765"/>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F76900"/>
      </a:accent1>
      <a:accent2>
        <a:srgbClr val="E79B11"/>
      </a:accent2>
      <a:accent3>
        <a:srgbClr val="E6B91E"/>
      </a:accent3>
      <a:accent4>
        <a:srgbClr val="E76618"/>
      </a:accent4>
      <a:accent5>
        <a:srgbClr val="C42F1A"/>
      </a:accent5>
      <a:accent6>
        <a:srgbClr val="918655"/>
      </a:accent6>
      <a:hlink>
        <a:srgbClr val="00B0F0"/>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11584</TotalTime>
  <Words>1748</Words>
  <Application>Microsoft Office PowerPoint</Application>
  <PresentationFormat>Widescreen</PresentationFormat>
  <Paragraphs>124</Paragraphs>
  <Slides>34</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Aptos</vt:lpstr>
      <vt:lpstr>Arial</vt:lpstr>
      <vt:lpstr>Calibri</vt:lpstr>
      <vt:lpstr>Exo</vt:lpstr>
      <vt:lpstr>Roboto Condensed Light</vt:lpstr>
      <vt:lpstr>Symbol</vt:lpstr>
      <vt:lpstr>Times New Roman</vt:lpstr>
      <vt:lpstr>Trebuchet MS</vt:lpstr>
      <vt:lpstr>Wingdings</vt:lpstr>
      <vt:lpstr>Wingdings 3</vt:lpstr>
      <vt:lpstr>Facet</vt:lpstr>
      <vt:lpstr>Applied Data Science Portfolio</vt:lpstr>
      <vt:lpstr>Project 1 Health Care Cost Information Analysis</vt:lpstr>
      <vt:lpstr>Dataset </vt:lpstr>
      <vt:lpstr>Histogram - BMI with Expensive</vt:lpstr>
      <vt:lpstr>ScatterPlots - Cost &amp; Bmi &amp; Smoking</vt:lpstr>
      <vt:lpstr>Histogram - Cost &amp; Smoking  </vt:lpstr>
      <vt:lpstr>Scatter Plot - Cost &amp; Age &amp; Exercise </vt:lpstr>
      <vt:lpstr>Predictive Model </vt:lpstr>
      <vt:lpstr>Data Analysis Process</vt:lpstr>
      <vt:lpstr>Actionable Insight </vt:lpstr>
      <vt:lpstr>Conclusion</vt:lpstr>
      <vt:lpstr>Recommendations</vt:lpstr>
      <vt:lpstr>Learning Outcomes</vt:lpstr>
      <vt:lpstr>Project 2 FudegeInc Data Warehouse Implementation</vt:lpstr>
      <vt:lpstr>Project Description</vt:lpstr>
      <vt:lpstr>PowerPoint Presentation</vt:lpstr>
      <vt:lpstr>STAR SCHEMA  Fact table: FactSales Dimension tables: DimProduct, DimDate, DimCustomer. Advantages: Performance: This star schema improves performance Simplicity: Easy to understand and write queries for </vt:lpstr>
      <vt:lpstr>OLAP Cube</vt:lpstr>
      <vt:lpstr>Visual Analysis</vt:lpstr>
      <vt:lpstr>PowerPoint Presentation</vt:lpstr>
      <vt:lpstr>Recommendations </vt:lpstr>
      <vt:lpstr>Learning Outcomes</vt:lpstr>
      <vt:lpstr>Project 3 Los Angeles Crime Analysis Dashbord</vt:lpstr>
      <vt:lpstr>Dashboard 1: </vt:lpstr>
      <vt:lpstr>Dashboard 2:</vt:lpstr>
      <vt:lpstr>Dashboard 3: </vt:lpstr>
      <vt:lpstr>Dashboard 4:</vt:lpstr>
      <vt:lpstr>Learning Outcomes</vt:lpstr>
      <vt:lpstr>Project 4 Lacrosse Team Data Pipeline</vt:lpstr>
      <vt:lpstr>Analytical Tools Used</vt:lpstr>
      <vt:lpstr>Problem Statement</vt:lpstr>
      <vt:lpstr>Datapipeline Constructed</vt:lpstr>
      <vt:lpstr>Learning Outcomes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Portfolio</dc:title>
  <dc:creator>jaya varshini</dc:creator>
  <cp:lastModifiedBy>jaya varshini</cp:lastModifiedBy>
  <cp:revision>1</cp:revision>
  <dcterms:created xsi:type="dcterms:W3CDTF">2024-04-20T23:47:58Z</dcterms:created>
  <dcterms:modified xsi:type="dcterms:W3CDTF">2024-04-29T00:52:07Z</dcterms:modified>
</cp:coreProperties>
</file>